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0"/>
  </p:notesMasterIdLst>
  <p:handoutMasterIdLst>
    <p:handoutMasterId r:id="rId41"/>
  </p:handoutMasterIdLst>
  <p:sldIdLst>
    <p:sldId id="259" r:id="rId2"/>
    <p:sldId id="362" r:id="rId3"/>
    <p:sldId id="370" r:id="rId4"/>
    <p:sldId id="371" r:id="rId5"/>
    <p:sldId id="374" r:id="rId6"/>
    <p:sldId id="375" r:id="rId7"/>
    <p:sldId id="346" r:id="rId8"/>
    <p:sldId id="361" r:id="rId9"/>
    <p:sldId id="378" r:id="rId10"/>
    <p:sldId id="379" r:id="rId11"/>
    <p:sldId id="380" r:id="rId12"/>
    <p:sldId id="402" r:id="rId13"/>
    <p:sldId id="321" r:id="rId14"/>
    <p:sldId id="393" r:id="rId15"/>
    <p:sldId id="392" r:id="rId16"/>
    <p:sldId id="385" r:id="rId17"/>
    <p:sldId id="384" r:id="rId18"/>
    <p:sldId id="386" r:id="rId19"/>
    <p:sldId id="387" r:id="rId20"/>
    <p:sldId id="388" r:id="rId21"/>
    <p:sldId id="394" r:id="rId22"/>
    <p:sldId id="389" r:id="rId23"/>
    <p:sldId id="396" r:id="rId24"/>
    <p:sldId id="397" r:id="rId25"/>
    <p:sldId id="398" r:id="rId26"/>
    <p:sldId id="390" r:id="rId27"/>
    <p:sldId id="395" r:id="rId28"/>
    <p:sldId id="345" r:id="rId29"/>
    <p:sldId id="363" r:id="rId30"/>
    <p:sldId id="364" r:id="rId31"/>
    <p:sldId id="403" r:id="rId32"/>
    <p:sldId id="352" r:id="rId33"/>
    <p:sldId id="355" r:id="rId34"/>
    <p:sldId id="381" r:id="rId35"/>
    <p:sldId id="399" r:id="rId36"/>
    <p:sldId id="359" r:id="rId37"/>
    <p:sldId id="344" r:id="rId38"/>
    <p:sldId id="34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3597" autoAdjust="0"/>
  </p:normalViewPr>
  <p:slideViewPr>
    <p:cSldViewPr>
      <p:cViewPr varScale="1">
        <p:scale>
          <a:sx n="109" d="100"/>
          <a:sy n="109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Emulation and Other Stories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B0D26-B495-493D-BE5A-86406A95D7D9}" type="datetime5">
              <a:rPr lang="en-GB" smtClean="0"/>
              <a:pPr/>
              <a:t>6-Jun-24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CBB4B-2A71-4C80-8CFE-F5AE32D979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535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Emulation and Other Stories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8763-836E-4BF0-8FF7-E796494F1CDD}" type="datetimeFigureOut">
              <a:rPr lang="en-US" smtClean="0"/>
              <a:pPr/>
              <a:t>6/6/2024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5A27-491C-4A2C-B896-7D6AFFF4EE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986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45A27-491C-4A2C-B896-7D6AFFF4EEB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Emulation and Other Stories</a:t>
            </a:r>
          </a:p>
        </p:txBody>
      </p:sp>
    </p:spTree>
    <p:extLst>
      <p:ext uri="{BB962C8B-B14F-4D97-AF65-F5344CB8AC3E}">
        <p14:creationId xmlns:p14="http://schemas.microsoft.com/office/powerpoint/2010/main" val="214980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Emulation and Other Stories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45A27-491C-4A2C-B896-7D6AFFF4EEB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0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AAD2-129A-AEB1-924C-A34FF88A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5037F-DFD6-436B-9258-D9BA6E85C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B66A3-3871-E375-A075-9C0B7C59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6DBCD-FD39-3035-3E1F-14516FF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 baseline="0">
                <a:solidFill>
                  <a:schemeClr val="tx1"/>
                </a:solidFill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97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B289-AF25-F2BC-F5DF-7C1334D6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3FBB-645F-6D9A-B702-1043F617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0500"/>
            <a:ext cx="7886700" cy="4704804"/>
          </a:xfrm>
        </p:spPr>
        <p:txBody>
          <a:bodyPr/>
          <a:lstStyle>
            <a:lvl1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0AD6-A1C0-BD09-7C7E-EDD68D7F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DC45-6F41-4F63-6A11-B4BDE882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94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u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B289-AF25-F2BC-F5DF-7C1334D66C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687609"/>
          </a:xfrm>
        </p:spPr>
        <p:txBody>
          <a:bodyPr/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3FBB-645F-6D9A-B702-1043F617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24536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0AD6-A1C0-BD09-7C7E-EDD68D7F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DC45-6F41-4F63-6A11-B4BDE882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95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>
            <a:lvl1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EMAS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04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128EA-E29B-C829-4B14-AEE92CD2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5F68-3E9C-2DCB-6BD3-446B912C9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8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F498E5-49B7-999E-683F-58CDD88D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C87D9-C53C-44A4-85EC-8229509BF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90A6B-2FEB-278C-8E72-74E6AA52D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EMAS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A2D45-73E0-2085-322E-26B60F723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92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7" r:id="rId3"/>
    <p:sldLayoutId id="2147483686" r:id="rId4"/>
    <p:sldLayoutId id="2147483681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mas.bobeager.uk/" TargetMode="External"/><Relationship Id="rId2" Type="http://schemas.openxmlformats.org/officeDocument/2006/relationships/hyperlink" Target="mailto:bob@eager.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cientgeek.org.uk/EMA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548680"/>
            <a:ext cx="7851648" cy="1728192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The Edinburgh Multi Access System (EMAS)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EMAS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39652" y="2457897"/>
            <a:ext cx="6264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Bob Eager FBCS</a:t>
            </a:r>
          </a:p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BCS Kent Branch</a:t>
            </a:r>
          </a:p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June 2024</a:t>
            </a:r>
          </a:p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http://emas.bobeager.uk</a:t>
            </a:r>
          </a:p>
        </p:txBody>
      </p:sp>
    </p:spTree>
    <p:extLst>
      <p:ext uri="{BB962C8B-B14F-4D97-AF65-F5344CB8AC3E}">
        <p14:creationId xmlns:p14="http://schemas.microsoft.com/office/powerpoint/2010/main" val="136225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67187B-3498-4D84-E987-9A8A2C7C3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Kent network was based on a Cambridge ring</a:t>
            </a:r>
          </a:p>
          <a:p>
            <a:pPr lvl="1"/>
            <a:r>
              <a:rPr lang="en-GB" dirty="0"/>
              <a:t>Differences were all handled inside the front-end processor</a:t>
            </a:r>
            <a:endParaRPr lang="en-US" dirty="0"/>
          </a:p>
          <a:p>
            <a:r>
              <a:rPr lang="en-US" dirty="0"/>
              <a:t>User trials were run every day for two hours</a:t>
            </a:r>
          </a:p>
          <a:p>
            <a:r>
              <a:rPr lang="en-US" dirty="0"/>
              <a:t>The changeover took place after the end of term in December 1979, and there was no going back</a:t>
            </a:r>
          </a:p>
          <a:p>
            <a:pPr lvl="1"/>
            <a:r>
              <a:rPr lang="en-US" dirty="0"/>
              <a:t>A utility was written to transfer users and files from the VME/K disks</a:t>
            </a:r>
          </a:p>
          <a:p>
            <a:r>
              <a:rPr lang="en-US" dirty="0"/>
              <a:t>The MTBF went from 20 hours to around 2000 hours</a:t>
            </a:r>
          </a:p>
          <a:p>
            <a:pPr lvl="1"/>
            <a:r>
              <a:rPr lang="en-US" dirty="0"/>
              <a:t>EMAS was more resilient to hardware faults (particularly disk controller crashes)</a:t>
            </a:r>
          </a:p>
          <a:p>
            <a:r>
              <a:rPr lang="en-US" dirty="0"/>
              <a:t>Initial distrust from ICL engineers, after which they were very much on board</a:t>
            </a:r>
          </a:p>
          <a:p>
            <a:endParaRPr lang="en-GB" dirty="0"/>
          </a:p>
          <a:p>
            <a:r>
              <a:rPr lang="en-GB" dirty="0"/>
              <a:t>A serious problem in 1982 (microcode crash) turned out to be a hardware design error</a:t>
            </a:r>
          </a:p>
          <a:p>
            <a:pPr lvl="1"/>
            <a:r>
              <a:rPr lang="en-GB" dirty="0"/>
              <a:t>Fixed by Bob Eager with a hand-crafted microcode patch!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89E11F-5CBA-C1E1-9CFB-D343E156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5902F-E377-60D2-B4B8-BAE06300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3EE6B7-8D03-9C6D-BFBB-6D3A03856713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42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EBA46D-9AA4-4310-B118-3DF110738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summer 1983, a second OCP (CPU) was acquired from Government sources (1981 census) for the cost of transport</a:t>
            </a:r>
          </a:p>
          <a:p>
            <a:pPr lvl="1"/>
            <a:r>
              <a:rPr lang="en-US" dirty="0"/>
              <a:t>More memory was added (to 4MB)</a:t>
            </a:r>
          </a:p>
          <a:p>
            <a:r>
              <a:rPr lang="en-US" dirty="0"/>
              <a:t>It worked straight away, but cross reporting between OCPs did not work</a:t>
            </a:r>
          </a:p>
          <a:p>
            <a:pPr lvl="1"/>
            <a:r>
              <a:rPr lang="en-US" dirty="0"/>
              <a:t>Another range incompatibility</a:t>
            </a:r>
          </a:p>
          <a:p>
            <a:pPr lvl="1"/>
            <a:r>
              <a:rPr lang="en-US" dirty="0"/>
              <a:t>Documentation from ICL was not forthcoming, and it was not known what bits had to be poked where!</a:t>
            </a:r>
          </a:p>
          <a:p>
            <a:r>
              <a:rPr lang="en-US" dirty="0"/>
              <a:t>Solved by Bob reverse engineering the microcode to work out where and what those bits were</a:t>
            </a:r>
          </a:p>
          <a:p>
            <a:pPr lvl="1"/>
            <a:r>
              <a:rPr lang="en-US" dirty="0"/>
              <a:t>System modified to correct the cross reporting</a:t>
            </a:r>
          </a:p>
          <a:p>
            <a:r>
              <a:rPr lang="en-US" dirty="0"/>
              <a:t>The service ran very successfully until shutdown in 1986</a:t>
            </a:r>
          </a:p>
          <a:p>
            <a:endParaRPr lang="en-US" dirty="0"/>
          </a:p>
          <a:p>
            <a:r>
              <a:rPr lang="en-US" dirty="0"/>
              <a:t>Kent contributions:</a:t>
            </a:r>
          </a:p>
          <a:p>
            <a:pPr lvl="1"/>
            <a:r>
              <a:rPr lang="en-US" dirty="0"/>
              <a:t>Various system enhancements, such as printer accounting</a:t>
            </a:r>
          </a:p>
          <a:p>
            <a:pPr lvl="1"/>
            <a:r>
              <a:rPr lang="en-US" dirty="0"/>
              <a:t>Applications: BASIC, assembler, BCPL, some packages, another editor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F5DC1-D04A-45AB-6D22-F7D82C81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DCB18-30F0-D2DE-D573-A014F43C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106FB-0D8A-1E2E-C519-7411971B6F8C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299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DF30F4-830C-426B-CD03-1A32B27A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Kent 2960 circa 1981</a:t>
            </a:r>
          </a:p>
        </p:txBody>
      </p:sp>
      <p:pic>
        <p:nvPicPr>
          <p:cNvPr id="6" name="Content Placeholder 5" descr="A picture containing text, indoor, floor, room&#10;&#10;Description automatically generated">
            <a:extLst>
              <a:ext uri="{FF2B5EF4-FFF2-40B4-BE49-F238E27FC236}">
                <a16:creationId xmlns:a16="http://schemas.microsoft.com/office/drawing/2014/main" id="{AE73B084-1B70-7B57-67A8-0A3CDCE61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19" y="1341438"/>
            <a:ext cx="7623762" cy="4824412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5B25B-DDF8-0CC5-5E9E-7D18E63E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A9605-C556-0F39-AC2F-7645B0FD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73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 III -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753"/>
            <a:ext cx="7886700" cy="4968551"/>
          </a:xfrm>
        </p:spPr>
        <p:txBody>
          <a:bodyPr>
            <a:normAutofit/>
          </a:bodyPr>
          <a:lstStyle/>
          <a:p>
            <a:r>
              <a:rPr lang="en-US" dirty="0"/>
              <a:t>Limited here mainly to the 2900 implementation, because:</a:t>
            </a:r>
          </a:p>
          <a:p>
            <a:pPr lvl="1"/>
            <a:r>
              <a:rPr lang="en-US" dirty="0"/>
              <a:t>4/75 version (EMAS-1) was continually developed, and no sources are available</a:t>
            </a:r>
          </a:p>
          <a:p>
            <a:pPr lvl="1"/>
            <a:r>
              <a:rPr lang="en-US" dirty="0"/>
              <a:t>IBM/Amdahl/NAS (EMAS-3) based on EMAS 2900 anyway; incomplete sources available</a:t>
            </a:r>
          </a:p>
          <a:p>
            <a:pPr lvl="1"/>
            <a:r>
              <a:rPr lang="en-US" dirty="0"/>
              <a:t>2900 sources are almost complete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Information taken from papers and manuals, also from extensive reading of the source code!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7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9EB12-E08C-7B54-C951-30205732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and paging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F1838-B023-919C-3FE9-49E51E1EF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84576"/>
          </a:xfrm>
        </p:spPr>
        <p:txBody>
          <a:bodyPr>
            <a:normAutofit/>
          </a:bodyPr>
          <a:lstStyle/>
          <a:p>
            <a:r>
              <a:rPr lang="en-US" sz="1800" dirty="0"/>
              <a:t>Files are accessed by </a:t>
            </a:r>
            <a:r>
              <a:rPr lang="en-US" sz="1800" i="1" dirty="0"/>
              <a:t>connecting</a:t>
            </a:r>
            <a:r>
              <a:rPr lang="en-US" sz="1800" dirty="0"/>
              <a:t> them into the virtual memory of a process; the user accesses them as if they are part of main storage</a:t>
            </a:r>
          </a:p>
          <a:p>
            <a:pPr lvl="1"/>
            <a:r>
              <a:rPr lang="en-US" sz="1800" dirty="0"/>
              <a:t>Connection is merely a book-keeping operation</a:t>
            </a:r>
          </a:p>
          <a:p>
            <a:pPr lvl="1"/>
            <a:r>
              <a:rPr lang="en-US" sz="1800" dirty="0"/>
              <a:t>There is no need for primitives such as </a:t>
            </a:r>
            <a:r>
              <a:rPr lang="en-US" sz="1800" i="1" dirty="0"/>
              <a:t>read</a:t>
            </a:r>
            <a:r>
              <a:rPr lang="en-US" sz="1800" dirty="0"/>
              <a:t>, </a:t>
            </a:r>
            <a:r>
              <a:rPr lang="en-US" sz="1800" i="1" dirty="0"/>
              <a:t>write</a:t>
            </a:r>
            <a:r>
              <a:rPr lang="en-US" sz="1800" dirty="0"/>
              <a:t>, or </a:t>
            </a:r>
            <a:r>
              <a:rPr lang="en-US" sz="1800" i="1" dirty="0"/>
              <a:t>seek</a:t>
            </a:r>
          </a:p>
          <a:p>
            <a:r>
              <a:rPr lang="en-US" sz="1800" dirty="0"/>
              <a:t>Files are divided into pages of fixed size; a page of a file is only actually brought into memory if it is referenced (either as code or data)</a:t>
            </a:r>
          </a:p>
          <a:p>
            <a:endParaRPr lang="en-US" sz="1800" dirty="0"/>
          </a:p>
          <a:p>
            <a:r>
              <a:rPr lang="en-US" sz="1800" dirty="0"/>
              <a:t>Changed pages are automatically written back to disk when the memory is needed for something else, or on file </a:t>
            </a:r>
            <a:r>
              <a:rPr lang="en-US" sz="1800" i="1" dirty="0"/>
              <a:t>disconnection</a:t>
            </a:r>
          </a:p>
          <a:p>
            <a:endParaRPr lang="en-US" sz="1800" dirty="0"/>
          </a:p>
          <a:p>
            <a:r>
              <a:rPr lang="en-US" sz="1800" dirty="0"/>
              <a:t>Files can be shared by two or more processes, with only one copy of an active page being kept in memory</a:t>
            </a:r>
          </a:p>
          <a:p>
            <a:pPr lvl="1"/>
            <a:r>
              <a:rPr lang="en-US" sz="1800" dirty="0"/>
              <a:t>Code is thus automatically shared</a:t>
            </a:r>
          </a:p>
          <a:p>
            <a:pPr lvl="1"/>
            <a:r>
              <a:rPr lang="en-US" sz="1800" dirty="0"/>
              <a:t>File data (‘buffers’) can also be shared if a file has multiple users</a:t>
            </a: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125D5-BFD8-0D7E-CA97-1B89A9A5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480BB-F95C-046C-AA7D-D49AFFC6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25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A28A-9819-8568-6768-5A88667A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Mapping</a:t>
            </a:r>
            <a:endParaRPr lang="en-GB" dirty="0"/>
          </a:p>
        </p:txBody>
      </p:sp>
      <p:pic>
        <p:nvPicPr>
          <p:cNvPr id="7" name="Content Placeholder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D21A86F5-8A0F-25CA-92EE-B4CF42F4C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33" y="934911"/>
            <a:ext cx="6618849" cy="55044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53EB5-646A-A1CA-F4AC-1C7C8364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18E3D-431F-5BCA-4CE2-E3AF4EDA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61D82-F8A7-1C45-F526-67CFD8C46D2B}"/>
              </a:ext>
            </a:extLst>
          </p:cNvPr>
          <p:cNvSpPr txBox="1"/>
          <p:nvPr/>
        </p:nvSpPr>
        <p:spPr>
          <a:xfrm>
            <a:off x="628650" y="692696"/>
            <a:ext cx="2071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of a user’s virtual memory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F93A19-1944-4CDB-130C-603E8D401C73}"/>
              </a:ext>
            </a:extLst>
          </p:cNvPr>
          <p:cNvCxnSpPr/>
          <p:nvPr/>
        </p:nvCxnSpPr>
        <p:spPr>
          <a:xfrm>
            <a:off x="2195736" y="1294951"/>
            <a:ext cx="648072" cy="28629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A65E847-D345-75FF-D88A-89E5E0457D6F}"/>
              </a:ext>
            </a:extLst>
          </p:cNvPr>
          <p:cNvSpPr txBox="1"/>
          <p:nvPr/>
        </p:nvSpPr>
        <p:spPr>
          <a:xfrm>
            <a:off x="7417272" y="3861048"/>
            <a:ext cx="157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Disk storage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B805D-65F0-A335-1F68-254AF05DE11B}"/>
              </a:ext>
            </a:extLst>
          </p:cNvPr>
          <p:cNvSpPr txBox="1"/>
          <p:nvPr/>
        </p:nvSpPr>
        <p:spPr>
          <a:xfrm>
            <a:off x="4355976" y="35242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Mappings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2470CE-9941-7DA1-2A45-8E124EBA7B7E}"/>
              </a:ext>
            </a:extLst>
          </p:cNvPr>
          <p:cNvCxnSpPr/>
          <p:nvPr/>
        </p:nvCxnSpPr>
        <p:spPr>
          <a:xfrm flipV="1">
            <a:off x="4994896" y="2906945"/>
            <a:ext cx="360040" cy="61206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5421CF-67B8-D0B5-28B4-C2A50068F820}"/>
              </a:ext>
            </a:extLst>
          </p:cNvPr>
          <p:cNvCxnSpPr>
            <a:cxnSpLocks/>
          </p:cNvCxnSpPr>
          <p:nvPr/>
        </p:nvCxnSpPr>
        <p:spPr>
          <a:xfrm>
            <a:off x="5040674" y="3918762"/>
            <a:ext cx="305958" cy="45912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71009B-1B34-A196-ED8E-278DC0E2F961}"/>
              </a:ext>
            </a:extLst>
          </p:cNvPr>
          <p:cNvCxnSpPr>
            <a:cxnSpLocks/>
          </p:cNvCxnSpPr>
          <p:nvPr/>
        </p:nvCxnSpPr>
        <p:spPr>
          <a:xfrm>
            <a:off x="627042" y="2614918"/>
            <a:ext cx="1481205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B76C14-85CD-DC1E-7528-639866B9289A}"/>
              </a:ext>
            </a:extLst>
          </p:cNvPr>
          <p:cNvCxnSpPr>
            <a:cxnSpLocks/>
          </p:cNvCxnSpPr>
          <p:nvPr/>
        </p:nvCxnSpPr>
        <p:spPr>
          <a:xfrm>
            <a:off x="648810" y="4710424"/>
            <a:ext cx="1481205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935F7E0-269F-EB8E-2E53-39FA014E7AD9}"/>
              </a:ext>
            </a:extLst>
          </p:cNvPr>
          <p:cNvSpPr txBox="1"/>
          <p:nvPr/>
        </p:nvSpPr>
        <p:spPr>
          <a:xfrm>
            <a:off x="612234" y="1782720"/>
            <a:ext cx="148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 access to file A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9899DA-47CD-B371-FD08-3B707F88F717}"/>
              </a:ext>
            </a:extLst>
          </p:cNvPr>
          <p:cNvSpPr txBox="1"/>
          <p:nvPr/>
        </p:nvSpPr>
        <p:spPr>
          <a:xfrm>
            <a:off x="691482" y="3934608"/>
            <a:ext cx="148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 access to file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74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9C7A0-D8F3-23D5-C1CF-A1E27C49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Kernel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544E-0B13-6EFA-B257-EEA4EEE9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1256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The system uses a small message passing kernel</a:t>
            </a:r>
          </a:p>
          <a:p>
            <a:r>
              <a:rPr lang="en-US" sz="1800" dirty="0"/>
              <a:t>Messages are always 32 bytes, and are allocated from an expandable pool</a:t>
            </a:r>
          </a:p>
          <a:p>
            <a:pPr lvl="1"/>
            <a:r>
              <a:rPr lang="en-US" sz="1800" dirty="0"/>
              <a:t>4-byte source, 4-byte destination, 24-byte payload</a:t>
            </a:r>
          </a:p>
          <a:p>
            <a:r>
              <a:rPr lang="en-US" sz="1800" dirty="0"/>
              <a:t>Non-paged system processes include:</a:t>
            </a:r>
          </a:p>
          <a:p>
            <a:pPr lvl="1"/>
            <a:r>
              <a:rPr lang="en-US" sz="1800" dirty="0"/>
              <a:t>Device drivers</a:t>
            </a:r>
          </a:p>
          <a:p>
            <a:pPr lvl="1"/>
            <a:r>
              <a:rPr lang="en-US" sz="1800" dirty="0"/>
              <a:t>Paging manager</a:t>
            </a:r>
          </a:p>
          <a:p>
            <a:pPr lvl="1"/>
            <a:r>
              <a:rPr lang="en-US" sz="1800" dirty="0"/>
              <a:t>Semaphore implementation</a:t>
            </a:r>
          </a:p>
          <a:p>
            <a:pPr lvl="1"/>
            <a:r>
              <a:rPr lang="en-US" sz="1800" dirty="0"/>
              <a:t>Active memory handler</a:t>
            </a:r>
          </a:p>
          <a:p>
            <a:pPr lvl="1"/>
            <a:r>
              <a:rPr lang="en-US" sz="1800" dirty="0"/>
              <a:t>Scheduler</a:t>
            </a:r>
          </a:p>
          <a:p>
            <a:pPr lvl="1"/>
            <a:r>
              <a:rPr lang="en-US" sz="1800" dirty="0"/>
              <a:t>Interval timer and real time clock handler</a:t>
            </a:r>
          </a:p>
          <a:p>
            <a:pPr lvl="1"/>
            <a:r>
              <a:rPr lang="en-US" sz="1800" dirty="0"/>
              <a:t>Configuration control</a:t>
            </a:r>
          </a:p>
          <a:p>
            <a:pPr lvl="1"/>
            <a:r>
              <a:rPr lang="en-US" sz="1800" dirty="0"/>
              <a:t>Bulk storage mover (disk to disk, disk to tape, tape to disk)</a:t>
            </a:r>
          </a:p>
          <a:p>
            <a:endParaRPr lang="en-US" sz="1800" dirty="0"/>
          </a:p>
          <a:p>
            <a:r>
              <a:rPr lang="en-US" sz="1800" dirty="0"/>
              <a:t>These are collectively known as the </a:t>
            </a:r>
            <a:r>
              <a:rPr lang="en-US" sz="1800" i="1" dirty="0"/>
              <a:t>global controller</a:t>
            </a:r>
          </a:p>
          <a:p>
            <a:pPr lvl="1"/>
            <a:r>
              <a:rPr lang="en-US" sz="1800" dirty="0"/>
              <a:t>One instance per OCP (CPU)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5DD68-9E1B-1888-A98C-86826E5A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EMAS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00EFD-05D1-458E-4154-98495AB2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CAFA5-C4ED-AA72-076F-CF1DE733D8E0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5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F394-8D5D-0AC4-FE00-9F3C9E7EB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structure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06C76-69A5-7419-6C74-E88ADE80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5"/>
            <a:ext cx="7886700" cy="5303615"/>
          </a:xfrm>
        </p:spPr>
        <p:txBody>
          <a:bodyPr>
            <a:normAutofit/>
          </a:bodyPr>
          <a:lstStyle/>
          <a:p>
            <a:r>
              <a:rPr lang="en-US" sz="1800" dirty="0"/>
              <a:t>Every non-resident process includes an instance of the </a:t>
            </a:r>
            <a:r>
              <a:rPr lang="en-US" sz="1800" i="1" dirty="0"/>
              <a:t>local controller</a:t>
            </a:r>
            <a:r>
              <a:rPr lang="en-US" sz="1800" dirty="0"/>
              <a:t> (q.v.), which is nonetheless </a:t>
            </a:r>
            <a:r>
              <a:rPr lang="en-US" sz="1800" i="1" dirty="0"/>
              <a:t>resident</a:t>
            </a:r>
            <a:r>
              <a:rPr lang="en-US" sz="1800" dirty="0"/>
              <a:t>, with shared code; it is privileged</a:t>
            </a:r>
          </a:p>
          <a:p>
            <a:pPr lvl="1"/>
            <a:r>
              <a:rPr lang="en-US" sz="1800" dirty="0"/>
              <a:t>Each process has its own local controller data and stack, although these are paged</a:t>
            </a:r>
          </a:p>
          <a:p>
            <a:r>
              <a:rPr lang="en-US" sz="1800" dirty="0"/>
              <a:t>The privileged, but paged, portion of each non-resident process is supplied by the </a:t>
            </a:r>
            <a:r>
              <a:rPr lang="en-US" sz="1800" i="1" dirty="0"/>
              <a:t>Director</a:t>
            </a:r>
            <a:r>
              <a:rPr lang="en-US" sz="1800" dirty="0"/>
              <a:t>, again with shared code and per-process data and stack</a:t>
            </a:r>
          </a:p>
          <a:p>
            <a:endParaRPr lang="en-US" sz="1800" dirty="0"/>
          </a:p>
          <a:p>
            <a:r>
              <a:rPr lang="en-US" sz="1800" dirty="0"/>
              <a:t>The non-privileged part of each process can vary, and is supplied by a </a:t>
            </a:r>
            <a:r>
              <a:rPr lang="en-US" sz="1800" i="1" dirty="0"/>
              <a:t>basefile</a:t>
            </a:r>
            <a:r>
              <a:rPr lang="en-US" sz="1800" dirty="0"/>
              <a:t>, connected in its virtual memory</a:t>
            </a:r>
          </a:p>
          <a:p>
            <a:pPr lvl="1"/>
            <a:r>
              <a:rPr lang="en-US" sz="1800" dirty="0"/>
              <a:t>This is all paged</a:t>
            </a:r>
          </a:p>
          <a:p>
            <a:r>
              <a:rPr lang="en-US" sz="1800" dirty="0"/>
              <a:t>The standard basefile is the Edinburgh Subsystem, which provides the normal user interface</a:t>
            </a:r>
          </a:p>
          <a:p>
            <a:pPr lvl="1"/>
            <a:r>
              <a:rPr lang="en-US" sz="1800" dirty="0"/>
              <a:t>Users can supply their own basefile if desired</a:t>
            </a:r>
          </a:p>
          <a:p>
            <a:r>
              <a:rPr lang="en-US" sz="1800" dirty="0"/>
              <a:t>Other basefiles exist, for example the Scientific Jobber (a fast batch compile/run system for student work)</a:t>
            </a:r>
          </a:p>
          <a:p>
            <a:endParaRPr lang="en-GB" sz="1800" dirty="0"/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53DAE-5C14-9E1B-6355-F055DEB7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EMAS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0D80C-ECAC-A92D-595B-1BD8BF2C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DDA6E-2F1D-C98C-A8E3-D6E06009081F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98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82A8-50C4-8156-44CD-6A547B3C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processes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9EF52-281D-E34B-96C2-FF77269F2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1733"/>
            <a:ext cx="7886700" cy="5306990"/>
          </a:xfrm>
        </p:spPr>
        <p:txBody>
          <a:bodyPr>
            <a:normAutofit/>
          </a:bodyPr>
          <a:lstStyle/>
          <a:p>
            <a:r>
              <a:rPr lang="en-US" sz="1800" dirty="0"/>
              <a:t>Paged system processes provide various services:</a:t>
            </a:r>
          </a:p>
          <a:p>
            <a:pPr lvl="1"/>
            <a:r>
              <a:rPr lang="en-US" sz="1800" dirty="0"/>
              <a:t>DIRECT – operator control, logon, process start-up and other functions</a:t>
            </a:r>
          </a:p>
          <a:p>
            <a:pPr lvl="1"/>
            <a:r>
              <a:rPr lang="en-US" sz="1800" dirty="0"/>
              <a:t>VOLUMS – tape administration (also backup and archive)</a:t>
            </a:r>
          </a:p>
          <a:p>
            <a:pPr lvl="1"/>
            <a:r>
              <a:rPr lang="en-US" sz="1800" dirty="0"/>
              <a:t>SPOOLR – input and output spooling (local and remote)</a:t>
            </a:r>
          </a:p>
          <a:p>
            <a:pPr lvl="1"/>
            <a:r>
              <a:rPr lang="en-US" sz="1800" dirty="0"/>
              <a:t>FTRANS – file transfer (‘Blue Book’)</a:t>
            </a:r>
          </a:p>
          <a:p>
            <a:pPr lvl="1"/>
            <a:r>
              <a:rPr lang="en-US" sz="1800" dirty="0"/>
              <a:t>MAILER – electronic mail (‘Grey Book’)</a:t>
            </a:r>
          </a:p>
          <a:p>
            <a:r>
              <a:rPr lang="en-US" sz="1800" dirty="0"/>
              <a:t>These all operate as user processes (for privileged users) with a specialised basefile (except DIRECT, which has no basefile)</a:t>
            </a:r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78822-4D42-71E8-5173-67D72729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CBEEC-F441-BAD8-DB09-7429EA90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199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A576-DAAA-62EA-2C1E-7C3862C6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Local Controller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2D45-B9D2-7FEA-50A4-49C2CF5C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3412"/>
            <a:ext cx="7886700" cy="5623825"/>
          </a:xfrm>
        </p:spPr>
        <p:txBody>
          <a:bodyPr>
            <a:normAutofit/>
          </a:bodyPr>
          <a:lstStyle/>
          <a:p>
            <a:r>
              <a:rPr lang="en-US" sz="1800" dirty="0"/>
              <a:t>The local controller is a resident part of each paged process, and (</a:t>
            </a:r>
            <a:r>
              <a:rPr lang="en-US" sz="1800" i="1" dirty="0"/>
              <a:t>inter alia</a:t>
            </a:r>
            <a:r>
              <a:rPr lang="en-US" sz="1800" dirty="0"/>
              <a:t>) handles paging </a:t>
            </a:r>
            <a:r>
              <a:rPr lang="en-US" sz="1800" i="1" dirty="0"/>
              <a:t>strategy</a:t>
            </a:r>
            <a:r>
              <a:rPr lang="en-US" sz="1800" dirty="0"/>
              <a:t> for that process (the global controller is responsible for the paging </a:t>
            </a:r>
            <a:r>
              <a:rPr lang="en-US" sz="1800" i="1" dirty="0"/>
              <a:t>mechanism</a:t>
            </a:r>
            <a:r>
              <a:rPr lang="en-US" sz="1800" dirty="0"/>
              <a:t>)</a:t>
            </a:r>
          </a:p>
          <a:p>
            <a:r>
              <a:rPr lang="en-US" sz="1800" dirty="0"/>
              <a:t>Each process is allocated a page quota, which must not be exceeded; the quota changes over time according to process behaviour; enforced by the local controller</a:t>
            </a:r>
          </a:p>
          <a:p>
            <a:r>
              <a:rPr lang="en-US" sz="1800" dirty="0"/>
              <a:t>Any ‘thrashing’ is thus local to one process; if it occurs, the process is rescheduled with more pages, and a different CPU profile</a:t>
            </a:r>
          </a:p>
          <a:p>
            <a:pPr lvl="1"/>
            <a:r>
              <a:rPr lang="en-US" sz="1800" dirty="0"/>
              <a:t>The algorithm is table driven, and easily changed</a:t>
            </a:r>
          </a:p>
          <a:p>
            <a:pPr lvl="1"/>
            <a:r>
              <a:rPr lang="en-US" sz="1800" dirty="0"/>
              <a:t>Batch processes effectively use a different table, with more emphasis on throughput and less on response time</a:t>
            </a:r>
          </a:p>
          <a:p>
            <a:r>
              <a:rPr lang="en-US" sz="1800" dirty="0"/>
              <a:t>Each process is responsible for its own page replacement policy</a:t>
            </a:r>
          </a:p>
          <a:p>
            <a:endParaRPr lang="en-US" sz="1800" dirty="0"/>
          </a:p>
          <a:p>
            <a:r>
              <a:rPr lang="en-US" sz="1800" dirty="0"/>
              <a:t>The quota system ignores page sharing, so memory can be under-used; solved by overcommitting (with tuned recovery in the event of deadlock)</a:t>
            </a: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A8649-9256-DA6E-E2F8-AAB5F05D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D3490-19ED-ABDB-378E-6EE4282F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378A5-2201-FE0F-DD94-8856415B47B9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769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753"/>
            <a:ext cx="7886700" cy="4704804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Some basic information about the Edinburgh Multi-Access System (EMAS)</a:t>
            </a:r>
          </a:p>
          <a:p>
            <a:pPr lvl="1"/>
            <a:endParaRPr lang="en-US" sz="1800" dirty="0"/>
          </a:p>
          <a:p>
            <a:pPr lvl="2"/>
            <a:r>
              <a:rPr lang="en-US" sz="1800" b="1" dirty="0"/>
              <a:t>What?</a:t>
            </a:r>
          </a:p>
          <a:p>
            <a:pPr lvl="3"/>
            <a:r>
              <a:rPr lang="en-US" sz="1800" dirty="0"/>
              <a:t>An efficient multi-access system offering interactive and batch facilities on ICL and IBM (+clone) mainframes</a:t>
            </a:r>
          </a:p>
          <a:p>
            <a:pPr lvl="2"/>
            <a:r>
              <a:rPr lang="en-US" sz="1800" b="1" dirty="0"/>
              <a:t>When?</a:t>
            </a:r>
          </a:p>
          <a:p>
            <a:pPr lvl="3"/>
            <a:r>
              <a:rPr lang="en-US" sz="1800" dirty="0"/>
              <a:t>From 1970 to 1992 (predecessor/development between 1966 and 1970)</a:t>
            </a:r>
          </a:p>
          <a:p>
            <a:pPr lvl="2"/>
            <a:r>
              <a:rPr lang="en-US" sz="1800" b="1" dirty="0"/>
              <a:t>Where?</a:t>
            </a:r>
          </a:p>
          <a:p>
            <a:pPr lvl="3"/>
            <a:r>
              <a:rPr lang="en-US" sz="1800" dirty="0"/>
              <a:t>Mostly the University of Edinburgh, also the University of Kent</a:t>
            </a:r>
          </a:p>
          <a:p>
            <a:pPr lvl="2"/>
            <a:r>
              <a:rPr lang="en-US" sz="1800" b="1" dirty="0"/>
              <a:t>Who?</a:t>
            </a:r>
          </a:p>
          <a:p>
            <a:pPr lvl="3"/>
            <a:r>
              <a:rPr lang="en-US" sz="1800" dirty="0"/>
              <a:t>Developed at University of Edinburgh by Department of Computer Science and Edinburgh Regional Computing Centre; Kent work by Bob Eager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958BF-EB21-A1D4-BD88-88A11CB86575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8574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240A4-0CD4-7C15-BF8C-657A62FA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97BAE-532E-A836-27D9-2DDD129E4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84576"/>
          </a:xfrm>
        </p:spPr>
        <p:txBody>
          <a:bodyPr>
            <a:normAutofit/>
          </a:bodyPr>
          <a:lstStyle/>
          <a:p>
            <a:r>
              <a:rPr lang="en-GB" sz="1800" dirty="0"/>
              <a:t>The Director is part of all paged processes, but has private data and stack  for each process</a:t>
            </a:r>
          </a:p>
          <a:p>
            <a:r>
              <a:rPr lang="en-GB" sz="1800" dirty="0"/>
              <a:t>It implements:</a:t>
            </a:r>
          </a:p>
          <a:p>
            <a:pPr lvl="1"/>
            <a:r>
              <a:rPr lang="en-GB" sz="1800" dirty="0"/>
              <a:t>File system code and data</a:t>
            </a:r>
          </a:p>
          <a:p>
            <a:pPr lvl="1"/>
            <a:r>
              <a:rPr lang="en-GB" sz="1800" dirty="0"/>
              <a:t>System calls (passed to local controller via hardware call)</a:t>
            </a:r>
          </a:p>
          <a:p>
            <a:pPr lvl="1"/>
            <a:r>
              <a:rPr lang="en-GB" sz="1800" dirty="0"/>
              <a:t>Contingency (exception) handling</a:t>
            </a:r>
          </a:p>
          <a:p>
            <a:pPr lvl="1"/>
            <a:r>
              <a:rPr lang="en-GB" sz="1800" dirty="0"/>
              <a:t>Functions for the DIRECT process</a:t>
            </a:r>
          </a:p>
          <a:p>
            <a:r>
              <a:rPr lang="en-GB" sz="1800" dirty="0"/>
              <a:t>The Director is where the ‘security border’ is located; it runs at a less privileged level than the Local Controller, but is more privileged than ‘userland’</a:t>
            </a:r>
          </a:p>
          <a:p>
            <a:r>
              <a:rPr lang="en-GB" sz="1800" dirty="0"/>
              <a:t>The DIRECT process is unique in that it has </a:t>
            </a:r>
            <a:r>
              <a:rPr lang="en-GB" sz="1800" i="1" dirty="0"/>
              <a:t>no basefile</a:t>
            </a:r>
            <a:r>
              <a:rPr lang="en-GB" sz="1800" dirty="0"/>
              <a:t>; all of its code is inside the Director </a:t>
            </a:r>
          </a:p>
          <a:p>
            <a:r>
              <a:rPr lang="en-GB" sz="1800" dirty="0"/>
              <a:t>It is mainly responsible for operator interactions, as well as validating user logons, process start-up and other miscellaneous functions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12114-7D34-A5F2-EFE2-414DB2AB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665C9-D2F8-0527-62F5-DDEDCBAF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1389A-50C9-A412-AEFD-354A658A9798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16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53D1-F27D-9E73-5DAC-1636617F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Primitives (provided by Director)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08A1F-0543-3D01-ACB1-1227BCE32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12568"/>
          </a:xfrm>
        </p:spPr>
        <p:txBody>
          <a:bodyPr/>
          <a:lstStyle/>
          <a:p>
            <a:r>
              <a:rPr lang="en-US" sz="1800" dirty="0"/>
              <a:t>CONNECT – connect file in virtual memory</a:t>
            </a:r>
          </a:p>
          <a:p>
            <a:r>
              <a:rPr lang="en-US" sz="1800" dirty="0"/>
              <a:t>DISCONNECT – disconnect file, write back pages</a:t>
            </a:r>
          </a:p>
          <a:p>
            <a:endParaRPr lang="en-US" sz="1800" dirty="0"/>
          </a:p>
          <a:p>
            <a:r>
              <a:rPr lang="en-US" sz="1800" dirty="0"/>
              <a:t>CREATE – create a new file</a:t>
            </a:r>
          </a:p>
          <a:p>
            <a:r>
              <a:rPr lang="en-US" sz="1800" dirty="0"/>
              <a:t>DESTROY – destroy a file</a:t>
            </a:r>
          </a:p>
          <a:p>
            <a:r>
              <a:rPr lang="en-US" sz="1800" dirty="0"/>
              <a:t>RENAME – rename a file</a:t>
            </a:r>
          </a:p>
          <a:p>
            <a:r>
              <a:rPr lang="en-US" sz="1800" dirty="0"/>
              <a:t>PERMIT – change permissions for a file</a:t>
            </a:r>
          </a:p>
          <a:p>
            <a:r>
              <a:rPr lang="en-US" sz="1800" dirty="0"/>
              <a:t>GIVE FILENAMES – return names of files</a:t>
            </a:r>
          </a:p>
          <a:p>
            <a:r>
              <a:rPr lang="en-GB" sz="1800" dirty="0"/>
              <a:t>OFFER – offer a file to another user</a:t>
            </a:r>
          </a:p>
          <a:p>
            <a:r>
              <a:rPr lang="en-GB" sz="1800" dirty="0"/>
              <a:t>ACCEPT – accept an </a:t>
            </a:r>
            <a:r>
              <a:rPr lang="en-GB" sz="1800" dirty="0" err="1"/>
              <a:t>OFFERed</a:t>
            </a:r>
            <a:r>
              <a:rPr lang="en-GB" sz="1800" dirty="0"/>
              <a:t> file (disappears from donor)</a:t>
            </a:r>
          </a:p>
          <a:p>
            <a:r>
              <a:rPr lang="en-GB" sz="1800" dirty="0"/>
              <a:t>NEWGEN – overwrite a file with a newer version, even if in use; existing users retain the old file until disconnected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A1ED0-618A-C32B-8F03-F5FB9469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1EFB1-0353-3549-FBE7-CDDCB6E7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1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A72D-95A6-042F-F1FA-F1DF943D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Subsystem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0E7B3-9BF9-17F5-5D8C-9B96DFC06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68552"/>
          </a:xfrm>
        </p:spPr>
        <p:txBody>
          <a:bodyPr/>
          <a:lstStyle/>
          <a:p>
            <a:r>
              <a:rPr lang="en-GB" sz="1800" dirty="0"/>
              <a:t>The subsystem is the ‘user’ part of a process; the </a:t>
            </a:r>
            <a:r>
              <a:rPr lang="en-GB" sz="1800" i="1" dirty="0"/>
              <a:t>basefile</a:t>
            </a:r>
            <a:r>
              <a:rPr lang="en-GB" sz="1800" dirty="0"/>
              <a:t> used by typical users of the system</a:t>
            </a:r>
          </a:p>
          <a:p>
            <a:r>
              <a:rPr lang="en-GB" sz="1800" dirty="0"/>
              <a:t>The usual subsystem is the </a:t>
            </a:r>
            <a:r>
              <a:rPr lang="en-GB" sz="1800" i="1" dirty="0"/>
              <a:t>Edinburgh Subsystem</a:t>
            </a:r>
            <a:r>
              <a:rPr lang="en-GB" sz="1800" dirty="0"/>
              <a:t>, but others can be built</a:t>
            </a:r>
            <a:endParaRPr lang="en-GB" sz="1800" i="1" dirty="0"/>
          </a:p>
          <a:p>
            <a:r>
              <a:rPr lang="en-GB" sz="1800" dirty="0"/>
              <a:t>Runs in user (untrusted) mode</a:t>
            </a:r>
          </a:p>
          <a:p>
            <a:pPr lvl="1"/>
            <a:r>
              <a:rPr lang="en-GB" sz="1800" dirty="0"/>
              <a:t>Mostly accessed by an interactive terminal</a:t>
            </a:r>
          </a:p>
          <a:p>
            <a:pPr lvl="1"/>
            <a:r>
              <a:rPr lang="en-GB" sz="1800" dirty="0"/>
              <a:t>Can be used in batch, and there is a batch command language for job control</a:t>
            </a:r>
          </a:p>
          <a:p>
            <a:r>
              <a:rPr lang="en-GB" sz="1800" dirty="0"/>
              <a:t>A single process model is used (unlike, say, UNIX)</a:t>
            </a:r>
          </a:p>
          <a:p>
            <a:r>
              <a:rPr lang="en-GB" sz="1800" dirty="0"/>
              <a:t>Users can install additional commands from public files, or write and install their own for individual use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878C8-6FAD-894C-AFD2-62616A89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1B5AB-9E84-ED06-4789-157A735B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247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E55B2B-40C4-6A83-2BDF-6EACC8F38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Typical commands:</a:t>
            </a:r>
          </a:p>
          <a:p>
            <a:pPr lvl="1"/>
            <a:r>
              <a:rPr lang="en-GB" dirty="0"/>
              <a:t>ANALYSE – give type specific information about a file</a:t>
            </a:r>
          </a:p>
          <a:p>
            <a:pPr lvl="1"/>
            <a:r>
              <a:rPr lang="en-GB" dirty="0"/>
              <a:t>ALIAS – define alias for a command</a:t>
            </a:r>
          </a:p>
          <a:p>
            <a:pPr lvl="1"/>
            <a:r>
              <a:rPr lang="en-GB" dirty="0"/>
              <a:t>ARCHIVE – queue file for archiving and removal from disk</a:t>
            </a:r>
          </a:p>
          <a:p>
            <a:pPr lvl="1"/>
            <a:r>
              <a:rPr lang="en-GB" dirty="0"/>
              <a:t>OBEY – run a command script</a:t>
            </a:r>
          </a:p>
          <a:p>
            <a:pPr lvl="1"/>
            <a:r>
              <a:rPr lang="en-GB" dirty="0"/>
              <a:t>FILES – list files in current directory</a:t>
            </a:r>
          </a:p>
          <a:p>
            <a:pPr lvl="1"/>
            <a:r>
              <a:rPr lang="en-GB" dirty="0"/>
              <a:t>EDIT – edit a file (one of several editors)</a:t>
            </a:r>
          </a:p>
          <a:p>
            <a:pPr lvl="1"/>
            <a:r>
              <a:rPr lang="en-GB" dirty="0"/>
              <a:t>COPY – copy a file</a:t>
            </a:r>
          </a:p>
          <a:p>
            <a:pPr lvl="1"/>
            <a:r>
              <a:rPr lang="en-GB" dirty="0"/>
              <a:t>OPTION – set process options</a:t>
            </a:r>
          </a:p>
          <a:p>
            <a:pPr lvl="1"/>
            <a:r>
              <a:rPr lang="en-GB" dirty="0"/>
              <a:t>CHERISH – mark file as ‘precious’</a:t>
            </a:r>
          </a:p>
          <a:p>
            <a:pPr lvl="2"/>
            <a:r>
              <a:rPr lang="en-GB" dirty="0"/>
              <a:t>Will be backed up</a:t>
            </a:r>
          </a:p>
          <a:p>
            <a:pPr lvl="2"/>
            <a:r>
              <a:rPr lang="en-GB" dirty="0"/>
              <a:t>Will be archived after four weeks of non-use (otherwise just deleted!)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OFFER, ACCEPT, PERMIT, RENAME, DESTROY, etc. – see calls to Director</a:t>
            </a:r>
          </a:p>
          <a:p>
            <a:pPr lvl="1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73FC08-648B-78EE-F182-13955D47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4090C-C698-AE44-5A4B-91933666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816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DD9F26-DCD2-1477-BEA7-FC6C945D5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Files are just arrays of bytes, but the Subsystem suggests a minimal amount of information, and in practice this convention is almost always obeyed</a:t>
            </a:r>
          </a:p>
          <a:p>
            <a:r>
              <a:rPr lang="en-GB" dirty="0"/>
              <a:t>Files have a 32 byte header containing file type, date and time, physical size, logical size, record structure (if any) and pointers to other information such as object file data</a:t>
            </a:r>
          </a:p>
          <a:p>
            <a:r>
              <a:rPr lang="en-GB" dirty="0"/>
              <a:t>Basic ‘partitioned’ files store multiple files in one place; files can be copied freely into, and out of, partitioned files</a:t>
            </a:r>
          </a:p>
          <a:p>
            <a:endParaRPr lang="en-GB" dirty="0"/>
          </a:p>
          <a:p>
            <a:r>
              <a:rPr lang="en-GB" dirty="0"/>
              <a:t>Subdirectories can also be created and used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6F135-89A2-0C4A-C210-B6785B76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EAE64-260C-5D66-553B-BC1C9F15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264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57AA-B7A5-A89A-731A-15B6B66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7470"/>
            <a:ext cx="7886700" cy="471585"/>
          </a:xfrm>
        </p:spPr>
        <p:txBody>
          <a:bodyPr/>
          <a:lstStyle/>
          <a:p>
            <a:r>
              <a:rPr lang="en-GB" dirty="0"/>
              <a:t>System 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9094B-865E-0B33-C1B2-58B71E8B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B5CE3-0DC5-EDAB-CA79-7EA42C64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25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59CB88-6F69-DB3A-646F-2A5A7D67E682}"/>
              </a:ext>
            </a:extLst>
          </p:cNvPr>
          <p:cNvGrpSpPr/>
          <p:nvPr/>
        </p:nvGrpSpPr>
        <p:grpSpPr>
          <a:xfrm>
            <a:off x="641462" y="5774835"/>
            <a:ext cx="7886700" cy="574465"/>
            <a:chOff x="641462" y="5774835"/>
            <a:chExt cx="7886700" cy="5744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0143D3-5FAE-6063-75EB-A9CB73E135FE}"/>
                </a:ext>
              </a:extLst>
            </p:cNvPr>
            <p:cNvSpPr/>
            <p:nvPr/>
          </p:nvSpPr>
          <p:spPr>
            <a:xfrm>
              <a:off x="641462" y="5774835"/>
              <a:ext cx="7886700" cy="574465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9F08D8-B8E1-69CC-8043-9905DA3E9EEC}"/>
                </a:ext>
              </a:extLst>
            </p:cNvPr>
            <p:cNvSpPr txBox="1"/>
            <p:nvPr/>
          </p:nvSpPr>
          <p:spPr>
            <a:xfrm>
              <a:off x="1657166" y="5884765"/>
              <a:ext cx="5832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Global controller (composed of non-paged processes)</a:t>
              </a:r>
            </a:p>
          </p:txBody>
        </p:sp>
      </p:grpSp>
      <p:sp>
        <p:nvSpPr>
          <p:cNvPr id="22" name="Content Placeholder 21" hidden="1">
            <a:extLst>
              <a:ext uri="{FF2B5EF4-FFF2-40B4-BE49-F238E27FC236}">
                <a16:creationId xmlns:a16="http://schemas.microsoft.com/office/drawing/2014/main" id="{61C45F8F-639A-EBD3-FF69-44E43AFE2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3763"/>
            <a:ext cx="7886700" cy="5505535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1499EAF-AC52-F82E-79F5-B9E7AFB51728}"/>
              </a:ext>
            </a:extLst>
          </p:cNvPr>
          <p:cNvGrpSpPr/>
          <p:nvPr/>
        </p:nvGrpSpPr>
        <p:grpSpPr>
          <a:xfrm>
            <a:off x="444543" y="3429000"/>
            <a:ext cx="8467682" cy="2340752"/>
            <a:chOff x="444543" y="3429000"/>
            <a:chExt cx="8467682" cy="234075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76F8E42-611E-D17E-1B19-DD87F95293EF}"/>
                </a:ext>
              </a:extLst>
            </p:cNvPr>
            <p:cNvCxnSpPr/>
            <p:nvPr/>
          </p:nvCxnSpPr>
          <p:spPr>
            <a:xfrm>
              <a:off x="7542779" y="4489890"/>
              <a:ext cx="9153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5593713-993B-2A3D-835B-EAA77255E554}"/>
                </a:ext>
              </a:extLst>
            </p:cNvPr>
            <p:cNvCxnSpPr/>
            <p:nvPr/>
          </p:nvCxnSpPr>
          <p:spPr>
            <a:xfrm>
              <a:off x="6347024" y="4496301"/>
              <a:ext cx="9115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FE3E66E-CA1F-CA90-2579-C86DEC73A501}"/>
                </a:ext>
              </a:extLst>
            </p:cNvPr>
            <p:cNvCxnSpPr/>
            <p:nvPr/>
          </p:nvCxnSpPr>
          <p:spPr>
            <a:xfrm>
              <a:off x="3100111" y="4493589"/>
              <a:ext cx="9038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18950E1-F37E-36C1-B106-0C3E4E502DA6}"/>
                </a:ext>
              </a:extLst>
            </p:cNvPr>
            <p:cNvCxnSpPr/>
            <p:nvPr/>
          </p:nvCxnSpPr>
          <p:spPr>
            <a:xfrm>
              <a:off x="1904218" y="4489890"/>
              <a:ext cx="9115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9D1AB64-00E2-9FA3-86D6-B06958491D00}"/>
                </a:ext>
              </a:extLst>
            </p:cNvPr>
            <p:cNvCxnSpPr/>
            <p:nvPr/>
          </p:nvCxnSpPr>
          <p:spPr>
            <a:xfrm>
              <a:off x="713726" y="4489890"/>
              <a:ext cx="8935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A0E4511-3E87-1B87-3344-75F2CA8DDDD5}"/>
                </a:ext>
              </a:extLst>
            </p:cNvPr>
            <p:cNvGrpSpPr/>
            <p:nvPr/>
          </p:nvGrpSpPr>
          <p:grpSpPr>
            <a:xfrm>
              <a:off x="444543" y="3429000"/>
              <a:ext cx="8467682" cy="2340752"/>
              <a:chOff x="444543" y="3429000"/>
              <a:chExt cx="8467682" cy="2340752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7AC5764-E580-9644-57AE-3BF84547A0DF}"/>
                  </a:ext>
                </a:extLst>
              </p:cNvPr>
              <p:cNvCxnSpPr/>
              <p:nvPr/>
            </p:nvCxnSpPr>
            <p:spPr>
              <a:xfrm>
                <a:off x="444543" y="4496301"/>
                <a:ext cx="826772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C8BF0D-ECA9-AA4C-1F16-D7B549C8F977}"/>
                  </a:ext>
                </a:extLst>
              </p:cNvPr>
              <p:cNvSpPr txBox="1"/>
              <p:nvPr/>
            </p:nvSpPr>
            <p:spPr>
              <a:xfrm rot="5400000">
                <a:off x="8128400" y="4985926"/>
                <a:ext cx="12598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NON-PAGED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D709838-8B43-B41F-2BAB-79ACC94C5F54}"/>
                  </a:ext>
                </a:extLst>
              </p:cNvPr>
              <p:cNvSpPr txBox="1"/>
              <p:nvPr/>
            </p:nvSpPr>
            <p:spPr>
              <a:xfrm rot="5400000">
                <a:off x="8328081" y="3705367"/>
                <a:ext cx="8605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PAGED</a:t>
                </a: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C2F1A10-E38B-84C4-D433-3E5CB2DDC7EB}"/>
              </a:ext>
            </a:extLst>
          </p:cNvPr>
          <p:cNvGrpSpPr/>
          <p:nvPr/>
        </p:nvGrpSpPr>
        <p:grpSpPr>
          <a:xfrm>
            <a:off x="703783" y="3899731"/>
            <a:ext cx="7759107" cy="1876577"/>
            <a:chOff x="703783" y="3899731"/>
            <a:chExt cx="7759107" cy="187657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781D2AF-F82C-1605-70C3-15F7491569C3}"/>
                </a:ext>
              </a:extLst>
            </p:cNvPr>
            <p:cNvGrpSpPr/>
            <p:nvPr/>
          </p:nvGrpSpPr>
          <p:grpSpPr>
            <a:xfrm>
              <a:off x="703783" y="3997660"/>
              <a:ext cx="7759107" cy="1778648"/>
              <a:chOff x="703783" y="3997660"/>
              <a:chExt cx="7759107" cy="177864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B8EB57B-EA8B-5F6C-A193-0646B926951F}"/>
                  </a:ext>
                </a:extLst>
              </p:cNvPr>
              <p:cNvGrpSpPr/>
              <p:nvPr/>
            </p:nvGrpSpPr>
            <p:grpSpPr>
              <a:xfrm>
                <a:off x="3099300" y="4005064"/>
                <a:ext cx="914400" cy="1769770"/>
                <a:chOff x="3995936" y="4005064"/>
                <a:chExt cx="914400" cy="176977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F08AA94-1548-A435-9313-D3DA7489B6A7}"/>
                    </a:ext>
                  </a:extLst>
                </p:cNvPr>
                <p:cNvSpPr/>
                <p:nvPr/>
              </p:nvSpPr>
              <p:spPr>
                <a:xfrm>
                  <a:off x="3995936" y="4005064"/>
                  <a:ext cx="914400" cy="176977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808EEC2-0C83-8015-1E6E-C1AE9FBC3F52}"/>
                    </a:ext>
                  </a:extLst>
                </p:cNvPr>
                <p:cNvSpPr txBox="1"/>
                <p:nvPr/>
              </p:nvSpPr>
              <p:spPr>
                <a:xfrm>
                  <a:off x="4106100" y="4081014"/>
                  <a:ext cx="6970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data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C6AC0F7-CDDD-DB99-7781-165DE640CB58}"/>
                    </a:ext>
                  </a:extLst>
                </p:cNvPr>
                <p:cNvSpPr txBox="1"/>
                <p:nvPr/>
              </p:nvSpPr>
              <p:spPr>
                <a:xfrm>
                  <a:off x="4097051" y="4586630"/>
                  <a:ext cx="70330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code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4D798FA-30E6-9BC6-7FB3-6BC825E74578}"/>
                    </a:ext>
                  </a:extLst>
                </p:cNvPr>
                <p:cNvSpPr txBox="1"/>
                <p:nvPr/>
              </p:nvSpPr>
              <p:spPr>
                <a:xfrm>
                  <a:off x="4032081" y="5154070"/>
                  <a:ext cx="851004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dirty="0"/>
                    <a:t>Local controller 2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742931B-E86A-B645-4417-BC390CF434A5}"/>
                  </a:ext>
                </a:extLst>
              </p:cNvPr>
              <p:cNvGrpSpPr/>
              <p:nvPr/>
            </p:nvGrpSpPr>
            <p:grpSpPr>
              <a:xfrm>
                <a:off x="7548490" y="3997660"/>
                <a:ext cx="914400" cy="1769770"/>
                <a:chOff x="3995936" y="4005064"/>
                <a:chExt cx="914400" cy="1769770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261EFC2-10B1-6C02-1ECC-35B0723F601B}"/>
                    </a:ext>
                  </a:extLst>
                </p:cNvPr>
                <p:cNvSpPr/>
                <p:nvPr/>
              </p:nvSpPr>
              <p:spPr>
                <a:xfrm>
                  <a:off x="3995936" y="4005064"/>
                  <a:ext cx="914400" cy="176977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D799E73-E2AB-ED11-3A98-8EEA6819F1BA}"/>
                    </a:ext>
                  </a:extLst>
                </p:cNvPr>
                <p:cNvSpPr txBox="1"/>
                <p:nvPr/>
              </p:nvSpPr>
              <p:spPr>
                <a:xfrm>
                  <a:off x="4106100" y="4081014"/>
                  <a:ext cx="6970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data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DBAB973-CC27-CDFE-D9A2-2BB8DF1AE7FF}"/>
                    </a:ext>
                  </a:extLst>
                </p:cNvPr>
                <p:cNvSpPr txBox="1"/>
                <p:nvPr/>
              </p:nvSpPr>
              <p:spPr>
                <a:xfrm>
                  <a:off x="4097051" y="4586630"/>
                  <a:ext cx="70330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code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BCF9162-23E4-0D8C-81C9-D619AE5E4C22}"/>
                    </a:ext>
                  </a:extLst>
                </p:cNvPr>
                <p:cNvSpPr txBox="1"/>
                <p:nvPr/>
              </p:nvSpPr>
              <p:spPr>
                <a:xfrm>
                  <a:off x="4032081" y="5154070"/>
                  <a:ext cx="851004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dirty="0"/>
                    <a:t>Local controller n</a:t>
                  </a: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1363230-2DDE-E635-BF23-B2702B988393}"/>
                  </a:ext>
                </a:extLst>
              </p:cNvPr>
              <p:cNvGrpSpPr/>
              <p:nvPr/>
            </p:nvGrpSpPr>
            <p:grpSpPr>
              <a:xfrm>
                <a:off x="6350008" y="4006538"/>
                <a:ext cx="914400" cy="1769770"/>
                <a:chOff x="3995936" y="4005064"/>
                <a:chExt cx="914400" cy="176977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F0DB4B2-B8D7-2A65-297C-CA0EB4B94347}"/>
                    </a:ext>
                  </a:extLst>
                </p:cNvPr>
                <p:cNvSpPr/>
                <p:nvPr/>
              </p:nvSpPr>
              <p:spPr>
                <a:xfrm>
                  <a:off x="3995936" y="4005064"/>
                  <a:ext cx="914400" cy="176977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DCD7BFA-4E76-A033-913A-663B2D551766}"/>
                    </a:ext>
                  </a:extLst>
                </p:cNvPr>
                <p:cNvSpPr txBox="1"/>
                <p:nvPr/>
              </p:nvSpPr>
              <p:spPr>
                <a:xfrm>
                  <a:off x="4106100" y="4081014"/>
                  <a:ext cx="6970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data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9C8428D-511F-C546-ABDA-4264EA370B23}"/>
                    </a:ext>
                  </a:extLst>
                </p:cNvPr>
                <p:cNvSpPr txBox="1"/>
                <p:nvPr/>
              </p:nvSpPr>
              <p:spPr>
                <a:xfrm>
                  <a:off x="4097051" y="4586630"/>
                  <a:ext cx="70330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code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FF0522E-8B05-7C55-FC09-B2C31D44A188}"/>
                    </a:ext>
                  </a:extLst>
                </p:cNvPr>
                <p:cNvSpPr txBox="1"/>
                <p:nvPr/>
              </p:nvSpPr>
              <p:spPr>
                <a:xfrm>
                  <a:off x="4032081" y="5154070"/>
                  <a:ext cx="851004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dirty="0"/>
                    <a:t>Local controller n-1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695CB39-E02A-DC30-33CC-2EE433BE65CC}"/>
                  </a:ext>
                </a:extLst>
              </p:cNvPr>
              <p:cNvGrpSpPr/>
              <p:nvPr/>
            </p:nvGrpSpPr>
            <p:grpSpPr>
              <a:xfrm>
                <a:off x="703783" y="3997660"/>
                <a:ext cx="914400" cy="1769770"/>
                <a:chOff x="3995936" y="4005064"/>
                <a:chExt cx="914400" cy="176977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6204255-CB59-582D-6A03-59DAC821183E}"/>
                    </a:ext>
                  </a:extLst>
                </p:cNvPr>
                <p:cNvSpPr/>
                <p:nvPr/>
              </p:nvSpPr>
              <p:spPr>
                <a:xfrm>
                  <a:off x="3995936" y="4005064"/>
                  <a:ext cx="914400" cy="176977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58D5643-D523-FF3A-0270-AF725C4C0E76}"/>
                    </a:ext>
                  </a:extLst>
                </p:cNvPr>
                <p:cNvSpPr txBox="1"/>
                <p:nvPr/>
              </p:nvSpPr>
              <p:spPr>
                <a:xfrm>
                  <a:off x="4106100" y="4081014"/>
                  <a:ext cx="6970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data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7F2743D-B561-B24B-821B-756188366951}"/>
                    </a:ext>
                  </a:extLst>
                </p:cNvPr>
                <p:cNvSpPr txBox="1"/>
                <p:nvPr/>
              </p:nvSpPr>
              <p:spPr>
                <a:xfrm>
                  <a:off x="4097051" y="4586630"/>
                  <a:ext cx="70330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code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0D9D2ED-BF3D-397A-23C8-9D0C4B609514}"/>
                    </a:ext>
                  </a:extLst>
                </p:cNvPr>
                <p:cNvSpPr txBox="1"/>
                <p:nvPr/>
              </p:nvSpPr>
              <p:spPr>
                <a:xfrm>
                  <a:off x="4032081" y="5154070"/>
                  <a:ext cx="851004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dirty="0"/>
                    <a:t>Communi-cations controller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B5E005D-2B8E-1CF5-CA28-5C5F4E444DDB}"/>
                  </a:ext>
                </a:extLst>
              </p:cNvPr>
              <p:cNvGrpSpPr/>
              <p:nvPr/>
            </p:nvGrpSpPr>
            <p:grpSpPr>
              <a:xfrm>
                <a:off x="1911155" y="4006538"/>
                <a:ext cx="914400" cy="1769770"/>
                <a:chOff x="3995936" y="4005064"/>
                <a:chExt cx="914400" cy="1769770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8966CC4C-A55F-5C1B-5152-52EDDA338785}"/>
                    </a:ext>
                  </a:extLst>
                </p:cNvPr>
                <p:cNvSpPr/>
                <p:nvPr/>
              </p:nvSpPr>
              <p:spPr>
                <a:xfrm>
                  <a:off x="3995936" y="4005064"/>
                  <a:ext cx="914400" cy="176977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9AF957C-4DFB-643C-D700-613CD5EF6384}"/>
                    </a:ext>
                  </a:extLst>
                </p:cNvPr>
                <p:cNvSpPr txBox="1"/>
                <p:nvPr/>
              </p:nvSpPr>
              <p:spPr>
                <a:xfrm>
                  <a:off x="4106100" y="4081014"/>
                  <a:ext cx="6970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data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AC92ADE-3068-AA89-1C72-F4C6BB09433C}"/>
                    </a:ext>
                  </a:extLst>
                </p:cNvPr>
                <p:cNvSpPr txBox="1"/>
                <p:nvPr/>
              </p:nvSpPr>
              <p:spPr>
                <a:xfrm>
                  <a:off x="4097051" y="4586630"/>
                  <a:ext cx="70330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code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29D1A12-9765-5052-DE71-293AC2CA6BBE}"/>
                    </a:ext>
                  </a:extLst>
                </p:cNvPr>
                <p:cNvSpPr txBox="1"/>
                <p:nvPr/>
              </p:nvSpPr>
              <p:spPr>
                <a:xfrm>
                  <a:off x="4020103" y="5154070"/>
                  <a:ext cx="851004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dirty="0"/>
                    <a:t>Local controller 1</a:t>
                  </a: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4162D81-2568-C06F-4B13-26283764D705}"/>
                </a:ext>
              </a:extLst>
            </p:cNvPr>
            <p:cNvGrpSpPr/>
            <p:nvPr/>
          </p:nvGrpSpPr>
          <p:grpSpPr>
            <a:xfrm>
              <a:off x="4280514" y="3899731"/>
              <a:ext cx="1877040" cy="203262"/>
              <a:chOff x="4280514" y="3899731"/>
              <a:chExt cx="1877040" cy="203262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CE79E04-5E0A-8C99-78DE-9B10E13590A9}"/>
                  </a:ext>
                </a:extLst>
              </p:cNvPr>
              <p:cNvSpPr txBox="1"/>
              <p:nvPr/>
            </p:nvSpPr>
            <p:spPr>
              <a:xfrm>
                <a:off x="4280514" y="3907135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AD927EF-0638-869D-63BD-92FA1A836BEA}"/>
                  </a:ext>
                </a:extLst>
              </p:cNvPr>
              <p:cNvSpPr txBox="1"/>
              <p:nvPr/>
            </p:nvSpPr>
            <p:spPr>
              <a:xfrm>
                <a:off x="4653771" y="3899731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31727AD-8769-5EB6-8CAA-2ED0FAAAD05A}"/>
                  </a:ext>
                </a:extLst>
              </p:cNvPr>
              <p:cNvSpPr txBox="1"/>
              <p:nvPr/>
            </p:nvSpPr>
            <p:spPr>
              <a:xfrm>
                <a:off x="5960216" y="3907135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EB47EEF-107B-7C66-4769-9728ADFE6235}"/>
                  </a:ext>
                </a:extLst>
              </p:cNvPr>
              <p:cNvSpPr txBox="1"/>
              <p:nvPr/>
            </p:nvSpPr>
            <p:spPr>
              <a:xfrm>
                <a:off x="5659388" y="3907135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717EF6-5E74-9807-7E6C-9E9540FC4BF7}"/>
                  </a:ext>
                </a:extLst>
              </p:cNvPr>
              <p:cNvSpPr txBox="1"/>
              <p:nvPr/>
            </p:nvSpPr>
            <p:spPr>
              <a:xfrm>
                <a:off x="5301420" y="3902408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0988A09-5AE6-189A-6979-DC4D7936AD4C}"/>
                  </a:ext>
                </a:extLst>
              </p:cNvPr>
              <p:cNvSpPr txBox="1"/>
              <p:nvPr/>
            </p:nvSpPr>
            <p:spPr>
              <a:xfrm>
                <a:off x="5000592" y="3905945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C26E0FE-D594-805A-2C10-D696C2483F6A}"/>
              </a:ext>
            </a:extLst>
          </p:cNvPr>
          <p:cNvGrpSpPr/>
          <p:nvPr/>
        </p:nvGrpSpPr>
        <p:grpSpPr>
          <a:xfrm>
            <a:off x="1958650" y="3041060"/>
            <a:ext cx="6448938" cy="960063"/>
            <a:chOff x="1958650" y="3041060"/>
            <a:chExt cx="6448938" cy="96006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32EECD8-1659-8F4B-ADC9-07BAFD8CA7DC}"/>
                </a:ext>
              </a:extLst>
            </p:cNvPr>
            <p:cNvGrpSpPr/>
            <p:nvPr/>
          </p:nvGrpSpPr>
          <p:grpSpPr>
            <a:xfrm>
              <a:off x="1958650" y="3048460"/>
              <a:ext cx="804272" cy="952169"/>
              <a:chOff x="1958650" y="3048460"/>
              <a:chExt cx="804272" cy="952169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F5F5C00-7196-7D7A-B1D3-DA2AD8B5E4D9}"/>
                  </a:ext>
                </a:extLst>
              </p:cNvPr>
              <p:cNvSpPr/>
              <p:nvPr/>
            </p:nvSpPr>
            <p:spPr>
              <a:xfrm>
                <a:off x="1958650" y="3048460"/>
                <a:ext cx="804272" cy="95216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D0A8D27-F8ED-A896-B8A7-8A4EE37CF06D}"/>
                  </a:ext>
                </a:extLst>
              </p:cNvPr>
              <p:cNvSpPr txBox="1"/>
              <p:nvPr/>
            </p:nvSpPr>
            <p:spPr>
              <a:xfrm>
                <a:off x="2012441" y="3302740"/>
                <a:ext cx="6942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Director 1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DDEDE94-A094-2549-EB1F-F2789151F3AC}"/>
                </a:ext>
              </a:extLst>
            </p:cNvPr>
            <p:cNvGrpSpPr/>
            <p:nvPr/>
          </p:nvGrpSpPr>
          <p:grpSpPr>
            <a:xfrm>
              <a:off x="3152568" y="3048954"/>
              <a:ext cx="804272" cy="952169"/>
              <a:chOff x="1958650" y="3048460"/>
              <a:chExt cx="804272" cy="95216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BCE9F51-1A4C-2830-B85E-52630C9E8073}"/>
                  </a:ext>
                </a:extLst>
              </p:cNvPr>
              <p:cNvSpPr/>
              <p:nvPr/>
            </p:nvSpPr>
            <p:spPr>
              <a:xfrm>
                <a:off x="1958650" y="3048460"/>
                <a:ext cx="804272" cy="95216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5672723-B792-32A9-7B24-437AC72203ED}"/>
                  </a:ext>
                </a:extLst>
              </p:cNvPr>
              <p:cNvSpPr txBox="1"/>
              <p:nvPr/>
            </p:nvSpPr>
            <p:spPr>
              <a:xfrm>
                <a:off x="1986917" y="3319747"/>
                <a:ext cx="6942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Director 2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B17B0A8-DAF4-B919-71C9-8ADBD5A92720}"/>
                </a:ext>
              </a:extLst>
            </p:cNvPr>
            <p:cNvGrpSpPr/>
            <p:nvPr/>
          </p:nvGrpSpPr>
          <p:grpSpPr>
            <a:xfrm>
              <a:off x="6407712" y="3041060"/>
              <a:ext cx="804272" cy="952169"/>
              <a:chOff x="1958650" y="3048460"/>
              <a:chExt cx="804272" cy="9521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F91023A-25E8-908B-51E3-3EA01B8BA67B}"/>
                  </a:ext>
                </a:extLst>
              </p:cNvPr>
              <p:cNvSpPr/>
              <p:nvPr/>
            </p:nvSpPr>
            <p:spPr>
              <a:xfrm>
                <a:off x="1958650" y="3048460"/>
                <a:ext cx="804272" cy="95216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0BFFFA-953A-3A19-3DEA-33DBF71AB9CC}"/>
                  </a:ext>
                </a:extLst>
              </p:cNvPr>
              <p:cNvSpPr txBox="1"/>
              <p:nvPr/>
            </p:nvSpPr>
            <p:spPr>
              <a:xfrm>
                <a:off x="2012441" y="3347130"/>
                <a:ext cx="6942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Director n-1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7B18851-594E-F09A-E575-95BDDB788CB5}"/>
                </a:ext>
              </a:extLst>
            </p:cNvPr>
            <p:cNvGrpSpPr/>
            <p:nvPr/>
          </p:nvGrpSpPr>
          <p:grpSpPr>
            <a:xfrm>
              <a:off x="7603316" y="3044017"/>
              <a:ext cx="804272" cy="952169"/>
              <a:chOff x="1958650" y="3048460"/>
              <a:chExt cx="804272" cy="9521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17593D6-3645-D22C-90EC-5E44354F368F}"/>
                  </a:ext>
                </a:extLst>
              </p:cNvPr>
              <p:cNvSpPr/>
              <p:nvPr/>
            </p:nvSpPr>
            <p:spPr>
              <a:xfrm>
                <a:off x="1958650" y="3048460"/>
                <a:ext cx="804272" cy="95216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15AB3E-3E83-6193-C054-619CA9992754}"/>
                  </a:ext>
                </a:extLst>
              </p:cNvPr>
              <p:cNvSpPr txBox="1"/>
              <p:nvPr/>
            </p:nvSpPr>
            <p:spPr>
              <a:xfrm>
                <a:off x="2012441" y="3311618"/>
                <a:ext cx="6942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Director n</a:t>
                </a: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392C75D-E2A1-CAFE-C117-676F64C5C9B3}"/>
              </a:ext>
            </a:extLst>
          </p:cNvPr>
          <p:cNvGrpSpPr/>
          <p:nvPr/>
        </p:nvGrpSpPr>
        <p:grpSpPr>
          <a:xfrm>
            <a:off x="3186096" y="1714223"/>
            <a:ext cx="5173983" cy="1334873"/>
            <a:chOff x="3186096" y="1714223"/>
            <a:chExt cx="5173983" cy="133487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64606FC-BE78-6715-58E0-B63E0CD46A38}"/>
                </a:ext>
              </a:extLst>
            </p:cNvPr>
            <p:cNvGrpSpPr/>
            <p:nvPr/>
          </p:nvGrpSpPr>
          <p:grpSpPr>
            <a:xfrm>
              <a:off x="4248504" y="1970484"/>
              <a:ext cx="1877040" cy="203262"/>
              <a:chOff x="4280514" y="3899731"/>
              <a:chExt cx="1877040" cy="203262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406750A-40EC-F4BB-2408-BC7E15B0F36D}"/>
                  </a:ext>
                </a:extLst>
              </p:cNvPr>
              <p:cNvSpPr txBox="1"/>
              <p:nvPr/>
            </p:nvSpPr>
            <p:spPr>
              <a:xfrm>
                <a:off x="4280514" y="3907135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E771554-D68D-75AC-ED42-0FDBBCA3C598}"/>
                  </a:ext>
                </a:extLst>
              </p:cNvPr>
              <p:cNvSpPr txBox="1"/>
              <p:nvPr/>
            </p:nvSpPr>
            <p:spPr>
              <a:xfrm>
                <a:off x="4653771" y="3899731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30255FD-53E7-890A-EC9E-37992A040840}"/>
                  </a:ext>
                </a:extLst>
              </p:cNvPr>
              <p:cNvSpPr txBox="1"/>
              <p:nvPr/>
            </p:nvSpPr>
            <p:spPr>
              <a:xfrm>
                <a:off x="5960216" y="3907135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46EEBD2-12C8-05D4-AF6F-DD3BC2330F52}"/>
                  </a:ext>
                </a:extLst>
              </p:cNvPr>
              <p:cNvSpPr txBox="1"/>
              <p:nvPr/>
            </p:nvSpPr>
            <p:spPr>
              <a:xfrm>
                <a:off x="5659388" y="3907135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6691A95-E2C5-05C3-36F5-8ABCA0D3D21D}"/>
                  </a:ext>
                </a:extLst>
              </p:cNvPr>
              <p:cNvSpPr txBox="1"/>
              <p:nvPr/>
            </p:nvSpPr>
            <p:spPr>
              <a:xfrm>
                <a:off x="5301420" y="3902408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EC274B0-ADB0-1031-CD47-9429B752B69B}"/>
                  </a:ext>
                </a:extLst>
              </p:cNvPr>
              <p:cNvSpPr txBox="1"/>
              <p:nvPr/>
            </p:nvSpPr>
            <p:spPr>
              <a:xfrm>
                <a:off x="5000592" y="3905945"/>
                <a:ext cx="197338" cy="19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dirty="0">
                    <a:sym typeface="Wingdings" panose="05000000000000000000" pitchFamily="2" charset="2"/>
                  </a:rPr>
                  <a:t></a:t>
                </a:r>
                <a:endParaRPr lang="en-GB" sz="800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60799FC-A18C-36DC-003B-106B45FDB1AF}"/>
                </a:ext>
              </a:extLst>
            </p:cNvPr>
            <p:cNvGrpSpPr/>
            <p:nvPr/>
          </p:nvGrpSpPr>
          <p:grpSpPr>
            <a:xfrm>
              <a:off x="3186096" y="1718930"/>
              <a:ext cx="721809" cy="1327208"/>
              <a:chOff x="3203970" y="1718930"/>
              <a:chExt cx="721809" cy="132720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7C8DF7F-8914-A527-873E-1F2A782AF9D5}"/>
                  </a:ext>
                </a:extLst>
              </p:cNvPr>
              <p:cNvSpPr/>
              <p:nvPr/>
            </p:nvSpPr>
            <p:spPr>
              <a:xfrm>
                <a:off x="3221722" y="1718930"/>
                <a:ext cx="687003" cy="132720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E45DD0C-F7DC-5749-70F1-752BC22375E6}"/>
                  </a:ext>
                </a:extLst>
              </p:cNvPr>
              <p:cNvSpPr txBox="1"/>
              <p:nvPr/>
            </p:nvSpPr>
            <p:spPr>
              <a:xfrm>
                <a:off x="3203970" y="1953328"/>
                <a:ext cx="72180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Process 2</a:t>
                </a:r>
              </a:p>
              <a:p>
                <a:pPr algn="ctr"/>
                <a:endParaRPr lang="en-GB" sz="900" dirty="0"/>
              </a:p>
              <a:p>
                <a:pPr algn="ctr"/>
                <a:r>
                  <a:rPr lang="en-GB" sz="1100" dirty="0"/>
                  <a:t>code and data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05A463C-2D78-8939-3CFD-1EE9C084F5E6}"/>
                </a:ext>
              </a:extLst>
            </p:cNvPr>
            <p:cNvGrpSpPr/>
            <p:nvPr/>
          </p:nvGrpSpPr>
          <p:grpSpPr>
            <a:xfrm>
              <a:off x="7638270" y="1721888"/>
              <a:ext cx="721809" cy="1327208"/>
              <a:chOff x="3203970" y="1718930"/>
              <a:chExt cx="721809" cy="1327208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6D809F1-EC0B-69E6-F152-E5EF8B3F6E84}"/>
                  </a:ext>
                </a:extLst>
              </p:cNvPr>
              <p:cNvSpPr/>
              <p:nvPr/>
            </p:nvSpPr>
            <p:spPr>
              <a:xfrm>
                <a:off x="3221722" y="1718930"/>
                <a:ext cx="687003" cy="132720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DC6CAC0-47BD-A861-86AB-9B6CD1462C1F}"/>
                  </a:ext>
                </a:extLst>
              </p:cNvPr>
              <p:cNvSpPr txBox="1"/>
              <p:nvPr/>
            </p:nvSpPr>
            <p:spPr>
              <a:xfrm>
                <a:off x="3203970" y="1953328"/>
                <a:ext cx="72180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Process n</a:t>
                </a:r>
              </a:p>
              <a:p>
                <a:pPr algn="ctr"/>
                <a:endParaRPr lang="en-GB" sz="900" dirty="0"/>
              </a:p>
              <a:p>
                <a:pPr algn="ctr"/>
                <a:r>
                  <a:rPr lang="en-GB" sz="1100" dirty="0"/>
                  <a:t>code and data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25626B0-9E75-F275-7A75-40C72B00C4DC}"/>
                </a:ext>
              </a:extLst>
            </p:cNvPr>
            <p:cNvGrpSpPr/>
            <p:nvPr/>
          </p:nvGrpSpPr>
          <p:grpSpPr>
            <a:xfrm>
              <a:off x="6447262" y="1714223"/>
              <a:ext cx="721809" cy="1327208"/>
              <a:chOff x="3203970" y="1718930"/>
              <a:chExt cx="721809" cy="1327208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847FBEF-17BB-A8AD-7700-6BD2388B295D}"/>
                  </a:ext>
                </a:extLst>
              </p:cNvPr>
              <p:cNvSpPr/>
              <p:nvPr/>
            </p:nvSpPr>
            <p:spPr>
              <a:xfrm>
                <a:off x="3221722" y="1718930"/>
                <a:ext cx="687003" cy="132720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D20489B-1E0B-B266-E1EB-7B187B3ED45C}"/>
                  </a:ext>
                </a:extLst>
              </p:cNvPr>
              <p:cNvSpPr txBox="1"/>
              <p:nvPr/>
            </p:nvSpPr>
            <p:spPr>
              <a:xfrm>
                <a:off x="3203970" y="1953328"/>
                <a:ext cx="72180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/>
                  <a:t>Process n-1</a:t>
                </a:r>
              </a:p>
              <a:p>
                <a:pPr algn="ctr"/>
                <a:endParaRPr lang="en-GB" sz="900" dirty="0"/>
              </a:p>
              <a:p>
                <a:pPr algn="ctr"/>
                <a:r>
                  <a:rPr lang="en-GB" sz="1100" dirty="0"/>
                  <a:t>code and data</a:t>
                </a: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EBBBE34-985E-7CB3-A9D5-5C820EC27A91}"/>
              </a:ext>
            </a:extLst>
          </p:cNvPr>
          <p:cNvGrpSpPr/>
          <p:nvPr/>
        </p:nvGrpSpPr>
        <p:grpSpPr>
          <a:xfrm>
            <a:off x="1958515" y="1711568"/>
            <a:ext cx="813285" cy="1213376"/>
            <a:chOff x="1958515" y="1711568"/>
            <a:chExt cx="813285" cy="1213376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F8583FF-5C47-94B6-8082-2F5EA175E996}"/>
                </a:ext>
              </a:extLst>
            </p:cNvPr>
            <p:cNvCxnSpPr>
              <a:stCxn id="100" idx="2"/>
            </p:cNvCxnSpPr>
            <p:nvPr/>
          </p:nvCxnSpPr>
          <p:spPr>
            <a:xfrm>
              <a:off x="2365158" y="2650287"/>
              <a:ext cx="3197" cy="27465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A8225B4-32B3-BB4A-2BCD-C0C43EEB2222}"/>
                </a:ext>
              </a:extLst>
            </p:cNvPr>
            <p:cNvGrpSpPr/>
            <p:nvPr/>
          </p:nvGrpSpPr>
          <p:grpSpPr>
            <a:xfrm>
              <a:off x="1958515" y="1711568"/>
              <a:ext cx="813285" cy="938719"/>
              <a:chOff x="1958515" y="1711568"/>
              <a:chExt cx="813285" cy="938719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D2844E8-B3FE-834D-1B44-B56B9AB033C2}"/>
                  </a:ext>
                </a:extLst>
              </p:cNvPr>
              <p:cNvSpPr txBox="1"/>
              <p:nvPr/>
            </p:nvSpPr>
            <p:spPr>
              <a:xfrm>
                <a:off x="1958515" y="1711568"/>
                <a:ext cx="813285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FF0000"/>
                    </a:solidFill>
                  </a:rPr>
                  <a:t>Process 1 (DIRECT) has no basefile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8143ED6-FCE5-DCAD-0F34-9AFB64D868A9}"/>
                  </a:ext>
                </a:extLst>
              </p:cNvPr>
              <p:cNvSpPr txBox="1"/>
              <p:nvPr/>
            </p:nvSpPr>
            <p:spPr>
              <a:xfrm>
                <a:off x="2267744" y="227687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E372B02-2A2F-9C6C-DAC0-93C3389CB329}"/>
              </a:ext>
            </a:extLst>
          </p:cNvPr>
          <p:cNvGrpSpPr/>
          <p:nvPr/>
        </p:nvGrpSpPr>
        <p:grpSpPr>
          <a:xfrm>
            <a:off x="1745946" y="739055"/>
            <a:ext cx="6790584" cy="1219989"/>
            <a:chOff x="1745946" y="739055"/>
            <a:chExt cx="6790584" cy="121998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DFE4524-6B60-242C-FEDE-2DB8DDF54ECD}"/>
                </a:ext>
              </a:extLst>
            </p:cNvPr>
            <p:cNvSpPr txBox="1"/>
            <p:nvPr/>
          </p:nvSpPr>
          <p:spPr>
            <a:xfrm>
              <a:off x="1745946" y="739055"/>
              <a:ext cx="26233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System paged processes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E48762F-C28C-C3D2-8FC8-D23808A24767}"/>
                </a:ext>
              </a:extLst>
            </p:cNvPr>
            <p:cNvSpPr txBox="1"/>
            <p:nvPr/>
          </p:nvSpPr>
          <p:spPr>
            <a:xfrm>
              <a:off x="5913182" y="748417"/>
              <a:ext cx="26233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User processes (all paged)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F6C3DA7-8393-4388-1F4A-C8C8B13A8319}"/>
                </a:ext>
              </a:extLst>
            </p:cNvPr>
            <p:cNvCxnSpPr>
              <a:cxnSpLocks/>
              <a:endCxn id="100" idx="0"/>
            </p:cNvCxnSpPr>
            <p:nvPr/>
          </p:nvCxnSpPr>
          <p:spPr>
            <a:xfrm flipH="1">
              <a:off x="2365158" y="1096736"/>
              <a:ext cx="267559" cy="6148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8C1E4F95-C8F3-74A0-AEDF-61FA17A4CC1E}"/>
                </a:ext>
              </a:extLst>
            </p:cNvPr>
            <p:cNvCxnSpPr>
              <a:cxnSpLocks/>
            </p:cNvCxnSpPr>
            <p:nvPr/>
          </p:nvCxnSpPr>
          <p:spPr>
            <a:xfrm>
              <a:off x="3283210" y="1101028"/>
              <a:ext cx="271494" cy="5818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B653623F-207C-1609-B87C-753AEBB09B84}"/>
                </a:ext>
              </a:extLst>
            </p:cNvPr>
            <p:cNvCxnSpPr/>
            <p:nvPr/>
          </p:nvCxnSpPr>
          <p:spPr>
            <a:xfrm>
              <a:off x="4013700" y="1077609"/>
              <a:ext cx="837409" cy="8710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3EAE2E7-E62C-A95D-259B-9E512D1E15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3683" y="1101028"/>
              <a:ext cx="783341" cy="8580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BB137BE9-A027-780E-DC64-39B27F7C26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0963" y="1043333"/>
              <a:ext cx="287012" cy="6303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A9E4FC5C-EBCB-0384-41D8-C47F77495DD0}"/>
                </a:ext>
              </a:extLst>
            </p:cNvPr>
            <p:cNvCxnSpPr>
              <a:cxnSpLocks/>
            </p:cNvCxnSpPr>
            <p:nvPr/>
          </p:nvCxnSpPr>
          <p:spPr>
            <a:xfrm>
              <a:off x="7723573" y="1047565"/>
              <a:ext cx="281394" cy="6179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708443-4EB4-B97A-3E17-0F28CD1CE37E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8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D77070-7325-A16B-75F9-7450A8CF57DF}"/>
              </a:ext>
            </a:extLst>
          </p:cNvPr>
          <p:cNvGrpSpPr/>
          <p:nvPr/>
        </p:nvGrpSpPr>
        <p:grpSpPr>
          <a:xfrm>
            <a:off x="2482201" y="2646203"/>
            <a:ext cx="4353065" cy="1267233"/>
            <a:chOff x="2482201" y="2646203"/>
            <a:chExt cx="4353065" cy="126723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7BC475-4989-22E4-81D5-F61DEDBF2B9E}"/>
                </a:ext>
              </a:extLst>
            </p:cNvPr>
            <p:cNvSpPr txBox="1"/>
            <p:nvPr/>
          </p:nvSpPr>
          <p:spPr>
            <a:xfrm>
              <a:off x="2482201" y="2646203"/>
              <a:ext cx="43530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Collectively known as the Supervisor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31489B-233D-A07D-9B77-AADCEE0D00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3771" y="3488792"/>
              <a:ext cx="13633" cy="424644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37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B4DE-5934-D21B-57B1-F6C192EA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Communications Controller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C6AF9-7CF3-EC1A-DE87-D480A6012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The Communications Controller is a special version of the Local Controller, with its own page allocation</a:t>
            </a:r>
          </a:p>
          <a:p>
            <a:r>
              <a:rPr lang="en-GB" sz="1800" dirty="0"/>
              <a:t>It has no associated Director or basefile</a:t>
            </a:r>
          </a:p>
          <a:p>
            <a:r>
              <a:rPr lang="en-GB" sz="1800" dirty="0"/>
              <a:t>All I/O is from and to (parts of) files, which are connected (and paged in) as required</a:t>
            </a:r>
          </a:p>
          <a:p>
            <a:r>
              <a:rPr lang="en-GB" sz="1800" dirty="0"/>
              <a:t>I/O for terminals is via two terminal buffers, which are in a single one-page file</a:t>
            </a:r>
          </a:p>
          <a:p>
            <a:r>
              <a:rPr lang="en-GB" sz="1800" dirty="0"/>
              <a:t>This is mapped into the memory of the user process, and into the communications controller, as necessary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2EEB2-0668-7AE1-4F67-040255C0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33D51-B2DB-494B-FE8E-EDCBBCAC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186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E887-446B-232B-EB56-4EF787A8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Program Load (IPL, or boot)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86DDC-D25F-09FF-AED8-7361AC715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5"/>
            <a:ext cx="7886700" cy="5303615"/>
          </a:xfrm>
        </p:spPr>
        <p:txBody>
          <a:bodyPr/>
          <a:lstStyle/>
          <a:p>
            <a:r>
              <a:rPr lang="en-GB" sz="1800" dirty="0"/>
              <a:t>The boot program is large, and contains device drivers and code to interrogate what hardware is available (GROPE)</a:t>
            </a:r>
          </a:p>
          <a:p>
            <a:r>
              <a:rPr lang="en-GB" sz="1800" dirty="0"/>
              <a:t>It is essentially a chopped down version of the global controller, and is called …</a:t>
            </a:r>
          </a:p>
          <a:p>
            <a:pPr lvl="1"/>
            <a:r>
              <a:rPr lang="en-GB" sz="1800" dirty="0"/>
              <a:t>CHOPSUPE!</a:t>
            </a:r>
          </a:p>
          <a:p>
            <a:r>
              <a:rPr lang="en-GB" sz="1800" dirty="0"/>
              <a:t>The hardware loads CHOPSUPE into memory starting at address zero</a:t>
            </a:r>
          </a:p>
          <a:p>
            <a:r>
              <a:rPr lang="en-GB" sz="1800" dirty="0"/>
              <a:t>Initial register settings are held within it, and they are loaded into the working registers before execution commences</a:t>
            </a:r>
          </a:p>
          <a:p>
            <a:r>
              <a:rPr lang="en-GB" sz="1800" dirty="0"/>
              <a:t>OCPs are queried for type, etc.; SMACs are queried for memory setup</a:t>
            </a:r>
          </a:p>
          <a:p>
            <a:r>
              <a:rPr lang="en-GB" sz="1800" dirty="0"/>
              <a:t>SACs are queried for trunks (controllers); controllers are queried for streams (devices)</a:t>
            </a:r>
          </a:p>
          <a:p>
            <a:r>
              <a:rPr lang="en-GB" sz="1800" dirty="0"/>
              <a:t>Commands are provided for disk formatting, system transfer from tape, etc., and then loading the actual system</a:t>
            </a:r>
          </a:p>
          <a:p>
            <a:r>
              <a:rPr lang="en-GB" sz="1800" dirty="0"/>
              <a:t>See later for the explanation of the initialisms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743B5-CBA5-3A87-C9D5-B1338041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62512-3F1A-FFE3-99F7-00460E11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92001-0F9B-0467-8028-447DBF0825E8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C1E0B-AF0C-FC28-A422-5E134DC4DC92}"/>
              </a:ext>
            </a:extLst>
          </p:cNvPr>
          <p:cNvSpPr txBox="1"/>
          <p:nvPr/>
        </p:nvSpPr>
        <p:spPr>
          <a:xfrm>
            <a:off x="2453120" y="5827947"/>
            <a:ext cx="416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And that is (nearly) that …</a:t>
            </a:r>
          </a:p>
        </p:txBody>
      </p:sp>
    </p:spTree>
    <p:extLst>
      <p:ext uri="{BB962C8B-B14F-4D97-AF65-F5344CB8AC3E}">
        <p14:creationId xmlns:p14="http://schemas.microsoft.com/office/powerpoint/2010/main" val="21909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text, person, person, outdoor">
            <a:extLst>
              <a:ext uri="{FF2B5EF4-FFF2-40B4-BE49-F238E27FC236}">
                <a16:creationId xmlns:a16="http://schemas.microsoft.com/office/drawing/2014/main" id="{C54EB52C-4659-BDA9-2EE5-D1A2C2FEC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1" y="428625"/>
            <a:ext cx="8005397" cy="58959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EE549-63D2-F3E5-8B08-9FAF6F05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7C465-EACA-1A3A-1510-4178DBA4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25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DDAC-5EA5-CA01-2703-007C70DA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IV – Resurrection?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1C376-7C04-4B91-D49A-644FB1FCF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5861"/>
            <a:ext cx="7886700" cy="5191451"/>
          </a:xfrm>
        </p:spPr>
        <p:txBody>
          <a:bodyPr>
            <a:normAutofit/>
          </a:bodyPr>
          <a:lstStyle/>
          <a:p>
            <a:r>
              <a:rPr lang="en-US" dirty="0"/>
              <a:t>What would be needed to run EMAS again?</a:t>
            </a:r>
          </a:p>
          <a:p>
            <a:endParaRPr lang="en-US" dirty="0"/>
          </a:p>
          <a:p>
            <a:r>
              <a:rPr lang="en-US" dirty="0"/>
              <a:t>Source code (no binaries available)</a:t>
            </a:r>
          </a:p>
          <a:p>
            <a:pPr lvl="1"/>
            <a:r>
              <a:rPr lang="en-US" dirty="0"/>
              <a:t>Source of EMAS (original) is probably now beyond reach</a:t>
            </a:r>
          </a:p>
          <a:p>
            <a:pPr lvl="1"/>
            <a:r>
              <a:rPr lang="en-US" dirty="0"/>
              <a:t>Source of EMAS 2900 has been preserved by Bob Eager</a:t>
            </a:r>
          </a:p>
          <a:p>
            <a:pPr lvl="2"/>
            <a:r>
              <a:rPr lang="en-US" dirty="0"/>
              <a:t>Includes base system, system processes, utility programs and some compilers</a:t>
            </a:r>
          </a:p>
          <a:p>
            <a:pPr lvl="2"/>
            <a:r>
              <a:rPr lang="en-US" dirty="0"/>
              <a:t>Missing are source of an assembler, and source of tape boot block</a:t>
            </a:r>
          </a:p>
          <a:p>
            <a:pPr lvl="1"/>
            <a:r>
              <a:rPr lang="en-US" dirty="0"/>
              <a:t>Source of EMAS-3 is patchy</a:t>
            </a:r>
          </a:p>
          <a:p>
            <a:pPr lvl="1"/>
            <a:r>
              <a:rPr lang="en-US" dirty="0"/>
              <a:t>Conclusion</a:t>
            </a:r>
          </a:p>
          <a:p>
            <a:pPr lvl="2"/>
            <a:r>
              <a:rPr lang="en-US" dirty="0"/>
              <a:t>EMAS 2900 would be the only option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Source code is the easy part; we have it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4DA2E-6014-8FDB-E011-1F6B2522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06654-88F5-A94F-B6EF-C74BAC1F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E3B4D-3E2F-0A90-666A-7C1C013FF440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087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CCE92-CB75-BF0C-5D58-0056DB50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I -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8720D-C73A-2E8E-C2C7-11A484CCF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1966 saw the foundation of the Edinburgh Regional Computing Centre; in December, a rented KDF9 was delivered to provide a service; significantly, it supported Atlas Autocode</a:t>
            </a:r>
          </a:p>
          <a:p>
            <a:r>
              <a:rPr lang="en-US" dirty="0"/>
              <a:t>In the same year, a large team (Edinburgh and ICL) started the Edinburgh Multi Access Project, to write a multi access system for the English Electric Leo Marconi System 4/75 (the most powerful system in their range); the team was led by Harry Whitfield but was really an ICL model</a:t>
            </a:r>
          </a:p>
          <a:p>
            <a:r>
              <a:rPr lang="en-US" dirty="0"/>
              <a:t>It included managers, team leaders, designers, 25 programmers, also technical and coordinating committees</a:t>
            </a:r>
          </a:p>
          <a:p>
            <a:r>
              <a:rPr lang="en-US" dirty="0"/>
              <a:t>A language called IMP was developed as an implementation language</a:t>
            </a:r>
          </a:p>
          <a:p>
            <a:pPr lvl="1"/>
            <a:r>
              <a:rPr lang="en-US" dirty="0"/>
              <a:t>Very similar to Atlas </a:t>
            </a:r>
            <a:r>
              <a:rPr lang="en-US" dirty="0" err="1"/>
              <a:t>Autocode</a:t>
            </a:r>
            <a:endParaRPr lang="en-US" dirty="0"/>
          </a:p>
          <a:p>
            <a:r>
              <a:rPr lang="en-US" dirty="0"/>
              <a:t>The System 4/75 was delivered in December 1968/June 1969, and the KDF9 was removed shortly afterwards; only a batch service was offered</a:t>
            </a:r>
          </a:p>
          <a:p>
            <a:r>
              <a:rPr lang="en-US" dirty="0"/>
              <a:t>EMAP development did not go well, and the project was abandoned in September 1970, as it did not meet expectations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96C91-FCA7-1988-083F-3DFC64BC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3A890-C284-F585-6961-D427A397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539703-00E2-7EF7-274F-87962CFF9091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3683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10F6A-D2D3-7A0D-27D6-06EAFBA5F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6672"/>
            <a:ext cx="7886700" cy="5688632"/>
          </a:xfrm>
        </p:spPr>
        <p:txBody>
          <a:bodyPr>
            <a:normAutofit/>
          </a:bodyPr>
          <a:lstStyle/>
          <a:p>
            <a:r>
              <a:rPr lang="en-US" sz="1800" dirty="0"/>
              <a:t>Assembler</a:t>
            </a:r>
          </a:p>
          <a:p>
            <a:pPr lvl="1"/>
            <a:r>
              <a:rPr lang="en-US" sz="1800" dirty="0"/>
              <a:t>Necessary to build EMAS bootstrap and tape boot block</a:t>
            </a:r>
          </a:p>
          <a:p>
            <a:pPr lvl="1"/>
            <a:r>
              <a:rPr lang="en-US" sz="1800" dirty="0"/>
              <a:t>No sources available</a:t>
            </a:r>
          </a:p>
          <a:p>
            <a:pPr lvl="1"/>
            <a:r>
              <a:rPr lang="en-US" sz="1800" dirty="0"/>
              <a:t>EMAS 2900 assembler was latterly the ICL assembler (MAPLE) with shims to make it work on EMAS; it was a binary file, and was not preserved</a:t>
            </a:r>
          </a:p>
          <a:p>
            <a:pPr lvl="1"/>
            <a:r>
              <a:rPr lang="en-US" sz="1800" dirty="0"/>
              <a:t>Possible, but impractical, to hand assemble</a:t>
            </a:r>
          </a:p>
          <a:p>
            <a:endParaRPr lang="en-US" sz="1800" dirty="0"/>
          </a:p>
          <a:p>
            <a:r>
              <a:rPr lang="en-US" sz="1800" b="1" dirty="0">
                <a:solidFill>
                  <a:srgbClr val="FF0000"/>
                </a:solidFill>
              </a:rPr>
              <a:t>An assembler has been written and tested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~4000 lines of C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It assembles the 650 lines (350 statements) bootstrap</a:t>
            </a:r>
          </a:p>
          <a:p>
            <a:pPr lvl="1"/>
            <a:endParaRPr lang="en-US" sz="1800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484CA-20B0-C952-E011-55D51836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F40C3-C74F-B07D-BB3A-EE7ABB54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961A6-2C3D-F3C3-1DA6-C9FB9AE44759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793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10F6A-D2D3-7A0D-27D6-06EAFBA5F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6672"/>
            <a:ext cx="7886700" cy="5688632"/>
          </a:xfrm>
        </p:spPr>
        <p:txBody>
          <a:bodyPr>
            <a:normAutofit/>
          </a:bodyPr>
          <a:lstStyle/>
          <a:p>
            <a:r>
              <a:rPr lang="en-US" sz="1800" dirty="0"/>
              <a:t>IMP compiler</a:t>
            </a:r>
          </a:p>
          <a:p>
            <a:pPr lvl="1"/>
            <a:r>
              <a:rPr lang="en-US" sz="1800" dirty="0"/>
              <a:t>Would have to compile the IMP80 dialect, in which EMAS 2900 is written, into 2900 code</a:t>
            </a:r>
          </a:p>
          <a:p>
            <a:pPr lvl="1"/>
            <a:r>
              <a:rPr lang="en-US" sz="1800" dirty="0"/>
              <a:t>Source code (in IMP80) has been preserved; cannot be cross compiled by existing available compilers</a:t>
            </a:r>
          </a:p>
          <a:p>
            <a:pPr lvl="2"/>
            <a:r>
              <a:rPr lang="en-US" sz="1800" dirty="0"/>
              <a:t>The 2900 is </a:t>
            </a:r>
            <a:r>
              <a:rPr lang="en-US" sz="1800" i="1" dirty="0"/>
              <a:t>big-endian</a:t>
            </a:r>
            <a:r>
              <a:rPr lang="en-US" sz="1800" dirty="0"/>
              <a:t>; modern systems are generally </a:t>
            </a:r>
            <a:r>
              <a:rPr lang="en-US" sz="1800" i="1" dirty="0"/>
              <a:t>little-endian</a:t>
            </a:r>
          </a:p>
          <a:p>
            <a:pPr lvl="2"/>
            <a:r>
              <a:rPr lang="en-US" sz="1800" dirty="0"/>
              <a:t>Uses IBM HFP floating point format</a:t>
            </a:r>
          </a:p>
          <a:p>
            <a:pPr lvl="1"/>
            <a:r>
              <a:rPr lang="en-US" sz="1800" dirty="0"/>
              <a:t>Would also require ancillary modules for object code output, and to provide a compiler environment (normally done by EMAS itself)</a:t>
            </a:r>
          </a:p>
          <a:p>
            <a:endParaRPr lang="en-GB" dirty="0"/>
          </a:p>
          <a:p>
            <a:r>
              <a:rPr lang="en-US" sz="1800" b="1" dirty="0">
                <a:solidFill>
                  <a:srgbClr val="FF0000"/>
                </a:solidFill>
              </a:rPr>
              <a:t>A compiler has been written and tested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~27,000 lines of C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484CA-20B0-C952-E011-55D51836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F40C3-C74F-B07D-BB3A-EE7ABB54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961A6-2C3D-F3C3-1DA6-C9FB9AE44759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2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1AA9FC-AC58-26C8-2BC5-11055D21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8679"/>
            <a:ext cx="7886700" cy="5807671"/>
          </a:xfrm>
        </p:spPr>
        <p:txBody>
          <a:bodyPr>
            <a:normAutofit/>
          </a:bodyPr>
          <a:lstStyle/>
          <a:p>
            <a:r>
              <a:rPr lang="en-US" sz="1800" dirty="0"/>
              <a:t>Linker</a:t>
            </a:r>
          </a:p>
          <a:p>
            <a:pPr lvl="1"/>
            <a:r>
              <a:rPr lang="en-US" sz="1800" dirty="0"/>
              <a:t>Needed to link EMAS object modules to build system</a:t>
            </a:r>
          </a:p>
          <a:p>
            <a:pPr lvl="1"/>
            <a:r>
              <a:rPr lang="en-US" sz="1800" dirty="0"/>
              <a:t>Linker source code is available, but in IMP80</a:t>
            </a:r>
          </a:p>
          <a:p>
            <a:pPr lvl="1"/>
            <a:r>
              <a:rPr lang="en-US" sz="1800" dirty="0"/>
              <a:t>Requires library routines and the compiler environment provided by EMAS; has heavy dependence on the way EMAS handles files (as virtual memory)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Linker: a linker has been written and tested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~1,000 lines of C</a:t>
            </a:r>
            <a:endParaRPr lang="en-US" sz="1800" dirty="0"/>
          </a:p>
          <a:p>
            <a:r>
              <a:rPr lang="en-US" sz="1800" dirty="0"/>
              <a:t>Utility programs</a:t>
            </a:r>
          </a:p>
          <a:p>
            <a:pPr lvl="1"/>
            <a:r>
              <a:rPr lang="en-US" sz="1800" dirty="0"/>
              <a:t>To consolidate and fix up object files to make system and process images</a:t>
            </a:r>
          </a:p>
          <a:p>
            <a:pPr lvl="1"/>
            <a:r>
              <a:rPr lang="en-US" sz="1800" dirty="0"/>
              <a:t>EMAS has at least six of these, but four are quite similar</a:t>
            </a:r>
          </a:p>
          <a:p>
            <a:pPr lvl="1"/>
            <a:r>
              <a:rPr lang="en-US" sz="1800" dirty="0"/>
              <a:t>One is for CHOPSUPE, and is complicated, because it needs to generate segment tables and other data structures</a:t>
            </a:r>
          </a:p>
          <a:p>
            <a:pPr lvl="1"/>
            <a:r>
              <a:rPr lang="en-US" sz="1800" dirty="0"/>
              <a:t>Supervisor one (kernel/local controller) also has complications</a:t>
            </a:r>
            <a:endParaRPr lang="en-US" dirty="0"/>
          </a:p>
          <a:p>
            <a:r>
              <a:rPr lang="en-US" sz="1800" b="1" dirty="0">
                <a:solidFill>
                  <a:srgbClr val="FF0000"/>
                </a:solidFill>
              </a:rPr>
              <a:t>Some utilities have already been written, as well as libraries for object code creation etc.</a:t>
            </a:r>
          </a:p>
          <a:p>
            <a:pPr marL="393192" lvl="1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FD65F1-0E64-1AD8-2BFB-1D8D2F70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E63D6-49C4-1B0D-3F91-E37EC481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66FE6-B0BD-2250-6895-DAF1A92CA208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54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BDC8FE-97E9-F251-0281-8921410B0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5616624"/>
          </a:xfrm>
        </p:spPr>
        <p:txBody>
          <a:bodyPr>
            <a:normAutofit/>
          </a:bodyPr>
          <a:lstStyle/>
          <a:p>
            <a:r>
              <a:rPr lang="en-US" dirty="0"/>
              <a:t>Hardware or simulator platform?</a:t>
            </a:r>
          </a:p>
          <a:p>
            <a:pPr lvl="1"/>
            <a:r>
              <a:rPr lang="en-US" dirty="0"/>
              <a:t>A simulator is the only practical path</a:t>
            </a:r>
          </a:p>
          <a:p>
            <a:r>
              <a:rPr lang="en-US" dirty="0"/>
              <a:t>Two types of 2900 were supported by EMAS – the P series and the S series</a:t>
            </a:r>
          </a:p>
          <a:p>
            <a:pPr lvl="1"/>
            <a:r>
              <a:rPr lang="en-US" dirty="0"/>
              <a:t>Only P series considered here</a:t>
            </a:r>
          </a:p>
          <a:p>
            <a:r>
              <a:rPr lang="en-US" dirty="0"/>
              <a:t>P series components required (minimum)</a:t>
            </a:r>
          </a:p>
          <a:p>
            <a:pPr lvl="1"/>
            <a:r>
              <a:rPr lang="en-US" b="1" dirty="0"/>
              <a:t>S</a:t>
            </a:r>
            <a:r>
              <a:rPr lang="en-US" dirty="0"/>
              <a:t>tore </a:t>
            </a:r>
            <a:r>
              <a:rPr lang="en-US" b="1" dirty="0"/>
              <a:t>M</a:t>
            </a:r>
            <a:r>
              <a:rPr lang="en-US" dirty="0"/>
              <a:t>ultiple </a:t>
            </a:r>
            <a:r>
              <a:rPr lang="en-US" b="1" dirty="0"/>
              <a:t>A</a:t>
            </a:r>
            <a:r>
              <a:rPr lang="en-US" dirty="0"/>
              <a:t>ccess </a:t>
            </a:r>
            <a:r>
              <a:rPr lang="en-US" b="1" dirty="0"/>
              <a:t>C</a:t>
            </a:r>
            <a:r>
              <a:rPr lang="en-US" dirty="0"/>
              <a:t>ontroller – memory and interconnect</a:t>
            </a:r>
          </a:p>
          <a:p>
            <a:pPr lvl="1"/>
            <a:r>
              <a:rPr lang="en-US" b="1" dirty="0"/>
              <a:t>O</a:t>
            </a:r>
            <a:r>
              <a:rPr lang="en-US" dirty="0"/>
              <a:t>rder </a:t>
            </a:r>
            <a:r>
              <a:rPr lang="en-US" b="1" dirty="0"/>
              <a:t>C</a:t>
            </a:r>
            <a:r>
              <a:rPr lang="en-US" dirty="0"/>
              <a:t>ode </a:t>
            </a:r>
            <a:r>
              <a:rPr lang="en-US" b="1" dirty="0"/>
              <a:t>P</a:t>
            </a:r>
            <a:r>
              <a:rPr lang="en-US" dirty="0"/>
              <a:t>rocessor – CPU</a:t>
            </a:r>
          </a:p>
          <a:p>
            <a:pPr lvl="1"/>
            <a:r>
              <a:rPr lang="en-US" b="1" dirty="0"/>
              <a:t>S</a:t>
            </a:r>
            <a:r>
              <a:rPr lang="en-US" dirty="0"/>
              <a:t>tore </a:t>
            </a:r>
            <a:r>
              <a:rPr lang="en-US" b="1" dirty="0"/>
              <a:t>A</a:t>
            </a:r>
            <a:r>
              <a:rPr lang="en-US" dirty="0"/>
              <a:t>ccess </a:t>
            </a:r>
            <a:r>
              <a:rPr lang="en-US" b="1" dirty="0"/>
              <a:t>C</a:t>
            </a:r>
            <a:r>
              <a:rPr lang="en-US" dirty="0"/>
              <a:t>ontroller – autonomous I/O</a:t>
            </a:r>
          </a:p>
          <a:p>
            <a:pPr lvl="1"/>
            <a:r>
              <a:rPr lang="en-US" b="1" dirty="0"/>
              <a:t>F</a:t>
            </a:r>
            <a:r>
              <a:rPr lang="en-US" dirty="0"/>
              <a:t>ile </a:t>
            </a:r>
            <a:r>
              <a:rPr lang="en-US" b="1" dirty="0"/>
              <a:t>P</a:t>
            </a:r>
            <a:r>
              <a:rPr lang="en-US" dirty="0"/>
              <a:t>eripheral </a:t>
            </a:r>
            <a:r>
              <a:rPr lang="en-US" b="1" dirty="0"/>
              <a:t>C</a:t>
            </a:r>
            <a:r>
              <a:rPr lang="en-US" dirty="0"/>
              <a:t>ontroller – disk controller</a:t>
            </a:r>
          </a:p>
          <a:p>
            <a:pPr lvl="2"/>
            <a:r>
              <a:rPr lang="en-US" dirty="0"/>
              <a:t>Disks (probably EDS100 or EDS200)</a:t>
            </a:r>
          </a:p>
          <a:p>
            <a:pPr lvl="1"/>
            <a:r>
              <a:rPr lang="en-US" b="1" dirty="0"/>
              <a:t>G</a:t>
            </a:r>
            <a:r>
              <a:rPr lang="en-US" dirty="0"/>
              <a:t>eneral </a:t>
            </a:r>
            <a:r>
              <a:rPr lang="en-US" b="1" dirty="0"/>
              <a:t>P</a:t>
            </a:r>
            <a:r>
              <a:rPr lang="en-US" dirty="0"/>
              <a:t>eripheral </a:t>
            </a:r>
            <a:r>
              <a:rPr lang="en-US" b="1" dirty="0"/>
              <a:t>C</a:t>
            </a:r>
            <a:r>
              <a:rPr lang="en-US" dirty="0"/>
              <a:t>ontroller – interface to many peripherals</a:t>
            </a:r>
          </a:p>
          <a:p>
            <a:pPr lvl="2"/>
            <a:r>
              <a:rPr lang="en-US" dirty="0"/>
              <a:t>Tape drive</a:t>
            </a:r>
          </a:p>
          <a:p>
            <a:pPr lvl="2"/>
            <a:r>
              <a:rPr lang="en-US" dirty="0"/>
              <a:t>Operator station (OPER)</a:t>
            </a:r>
          </a:p>
          <a:p>
            <a:pPr lvl="2"/>
            <a:r>
              <a:rPr lang="en-US" dirty="0"/>
              <a:t>Printer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41C0E-68F4-553F-833C-C5351335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BB1CD-793A-0E7D-BC57-F42C9FC2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440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8DD87-8C8F-D91C-FA16-D0F57C97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B4F68-B406-5443-0533-4F47D7C6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34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1D6187-4587-DAC4-4FCB-BD51988214D1}"/>
              </a:ext>
            </a:extLst>
          </p:cNvPr>
          <p:cNvGrpSpPr/>
          <p:nvPr/>
        </p:nvGrpSpPr>
        <p:grpSpPr>
          <a:xfrm>
            <a:off x="3887923" y="836712"/>
            <a:ext cx="1368153" cy="720080"/>
            <a:chOff x="3887923" y="836712"/>
            <a:chExt cx="1368153" cy="7200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A3D4DC-2C49-CA7C-2EFB-6C6384074C88}"/>
                </a:ext>
              </a:extLst>
            </p:cNvPr>
            <p:cNvSpPr>
              <a:spLocks/>
            </p:cNvSpPr>
            <p:nvPr/>
          </p:nvSpPr>
          <p:spPr>
            <a:xfrm>
              <a:off x="3887923" y="836712"/>
              <a:ext cx="1368153" cy="7200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6CC86A-67DD-3651-CE5D-24717C4DF0F3}"/>
                </a:ext>
              </a:extLst>
            </p:cNvPr>
            <p:cNvSpPr txBox="1">
              <a:spLocks/>
            </p:cNvSpPr>
            <p:nvPr/>
          </p:nvSpPr>
          <p:spPr>
            <a:xfrm>
              <a:off x="4067944" y="980728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SMAC</a:t>
              </a:r>
              <a:endParaRPr lang="en-GB" sz="24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DEDEB5-6AA5-AA72-F318-B164771FCF59}"/>
              </a:ext>
            </a:extLst>
          </p:cNvPr>
          <p:cNvGrpSpPr/>
          <p:nvPr/>
        </p:nvGrpSpPr>
        <p:grpSpPr>
          <a:xfrm>
            <a:off x="652272" y="2204864"/>
            <a:ext cx="1368153" cy="720080"/>
            <a:chOff x="652272" y="2204864"/>
            <a:chExt cx="1368153" cy="7200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6B1355-B0BC-4461-709A-19789DD023A1}"/>
                </a:ext>
              </a:extLst>
            </p:cNvPr>
            <p:cNvSpPr>
              <a:spLocks/>
            </p:cNvSpPr>
            <p:nvPr/>
          </p:nvSpPr>
          <p:spPr>
            <a:xfrm>
              <a:off x="652272" y="2204864"/>
              <a:ext cx="1368153" cy="7200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5893BC-463D-C3F6-0843-BC1941E32B57}"/>
                </a:ext>
              </a:extLst>
            </p:cNvPr>
            <p:cNvSpPr txBox="1">
              <a:spLocks/>
            </p:cNvSpPr>
            <p:nvPr/>
          </p:nvSpPr>
          <p:spPr>
            <a:xfrm>
              <a:off x="832293" y="2348880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OCP</a:t>
              </a:r>
              <a:endParaRPr lang="en-GB" sz="24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8DC9F4-6AC2-BAB7-C192-83AA74ABAE11}"/>
              </a:ext>
            </a:extLst>
          </p:cNvPr>
          <p:cNvGrpSpPr/>
          <p:nvPr/>
        </p:nvGrpSpPr>
        <p:grpSpPr>
          <a:xfrm>
            <a:off x="6943554" y="2219672"/>
            <a:ext cx="1368153" cy="720080"/>
            <a:chOff x="3887923" y="836712"/>
            <a:chExt cx="1368153" cy="72008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7F928F-1CDC-B0F3-E82C-606A38F56D98}"/>
                </a:ext>
              </a:extLst>
            </p:cNvPr>
            <p:cNvSpPr>
              <a:spLocks/>
            </p:cNvSpPr>
            <p:nvPr/>
          </p:nvSpPr>
          <p:spPr>
            <a:xfrm>
              <a:off x="3887923" y="836712"/>
              <a:ext cx="1368153" cy="7200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50C89C-7055-572A-7789-68B66913CB7E}"/>
                </a:ext>
              </a:extLst>
            </p:cNvPr>
            <p:cNvSpPr txBox="1">
              <a:spLocks/>
            </p:cNvSpPr>
            <p:nvPr/>
          </p:nvSpPr>
          <p:spPr>
            <a:xfrm>
              <a:off x="4067944" y="980728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SAC</a:t>
              </a:r>
              <a:endParaRPr lang="en-GB" sz="24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6FF426F-1578-CD51-6248-2BE2B4BF057E}"/>
              </a:ext>
            </a:extLst>
          </p:cNvPr>
          <p:cNvGrpSpPr/>
          <p:nvPr/>
        </p:nvGrpSpPr>
        <p:grpSpPr>
          <a:xfrm>
            <a:off x="1372353" y="1556792"/>
            <a:ext cx="3055631" cy="662880"/>
            <a:chOff x="1372353" y="1556792"/>
            <a:chExt cx="3055631" cy="66288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FD2668F-010C-CFB0-A035-15B1BC7A00ED}"/>
                </a:ext>
              </a:extLst>
            </p:cNvPr>
            <p:cNvCxnSpPr>
              <a:cxnSpLocks/>
            </p:cNvCxnSpPr>
            <p:nvPr/>
          </p:nvCxnSpPr>
          <p:spPr>
            <a:xfrm>
              <a:off x="4427984" y="1556792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2304948-B964-5AF6-BA14-0011525481E9}"/>
                </a:ext>
              </a:extLst>
            </p:cNvPr>
            <p:cNvCxnSpPr/>
            <p:nvPr/>
          </p:nvCxnSpPr>
          <p:spPr>
            <a:xfrm flipH="1">
              <a:off x="1372353" y="1916832"/>
              <a:ext cx="305563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3352C56-BF24-BBBF-790D-A0127F36F4AB}"/>
                </a:ext>
              </a:extLst>
            </p:cNvPr>
            <p:cNvCxnSpPr>
              <a:cxnSpLocks/>
            </p:cNvCxnSpPr>
            <p:nvPr/>
          </p:nvCxnSpPr>
          <p:spPr>
            <a:xfrm>
              <a:off x="1372353" y="1916832"/>
              <a:ext cx="0" cy="302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CD0C46-CF06-EE97-60D2-C4B0864E7E4C}"/>
              </a:ext>
            </a:extLst>
          </p:cNvPr>
          <p:cNvGrpSpPr/>
          <p:nvPr/>
        </p:nvGrpSpPr>
        <p:grpSpPr>
          <a:xfrm>
            <a:off x="4716016" y="1556792"/>
            <a:ext cx="2911614" cy="662880"/>
            <a:chOff x="4716016" y="1556792"/>
            <a:chExt cx="2911614" cy="66288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5A5205-C92D-727E-5355-6A63ABB49E06}"/>
                </a:ext>
              </a:extLst>
            </p:cNvPr>
            <p:cNvCxnSpPr/>
            <p:nvPr/>
          </p:nvCxnSpPr>
          <p:spPr>
            <a:xfrm>
              <a:off x="4716016" y="1556792"/>
              <a:ext cx="0" cy="3600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9087AF-A97A-CD2F-31B8-F3007C00D937}"/>
                </a:ext>
              </a:extLst>
            </p:cNvPr>
            <p:cNvCxnSpPr/>
            <p:nvPr/>
          </p:nvCxnSpPr>
          <p:spPr>
            <a:xfrm>
              <a:off x="4716016" y="1916832"/>
              <a:ext cx="291161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8FF0919-631D-F70E-41F0-F922236362A6}"/>
                </a:ext>
              </a:extLst>
            </p:cNvPr>
            <p:cNvCxnSpPr/>
            <p:nvPr/>
          </p:nvCxnSpPr>
          <p:spPr>
            <a:xfrm>
              <a:off x="7627630" y="1916832"/>
              <a:ext cx="0" cy="3028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3EDBD2-1B1A-8D09-82D5-7E8CDBDF1E47}"/>
              </a:ext>
            </a:extLst>
          </p:cNvPr>
          <p:cNvCxnSpPr/>
          <p:nvPr/>
        </p:nvCxnSpPr>
        <p:spPr>
          <a:xfrm>
            <a:off x="4067944" y="1556792"/>
            <a:ext cx="0" cy="1800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B936779-B99C-4F67-4E93-1E56520E20A3}"/>
              </a:ext>
            </a:extLst>
          </p:cNvPr>
          <p:cNvCxnSpPr/>
          <p:nvPr/>
        </p:nvCxnSpPr>
        <p:spPr>
          <a:xfrm>
            <a:off x="5004048" y="1556792"/>
            <a:ext cx="0" cy="1800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287D8B-1B19-0F9E-7DDA-322B7DE8430F}"/>
              </a:ext>
            </a:extLst>
          </p:cNvPr>
          <p:cNvSpPr txBox="1"/>
          <p:nvPr/>
        </p:nvSpPr>
        <p:spPr>
          <a:xfrm>
            <a:off x="4067944" y="2068252"/>
            <a:ext cx="86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Ports</a:t>
            </a:r>
            <a:endParaRPr lang="en-GB" b="1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31A45B6-A656-C90D-C161-0E19B4AA8AC5}"/>
              </a:ext>
            </a:extLst>
          </p:cNvPr>
          <p:cNvGrpSpPr/>
          <p:nvPr/>
        </p:nvGrpSpPr>
        <p:grpSpPr>
          <a:xfrm>
            <a:off x="638928" y="2924944"/>
            <a:ext cx="6484647" cy="2994572"/>
            <a:chOff x="638928" y="2924944"/>
            <a:chExt cx="6484647" cy="2994572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63714C6-051E-7172-A01C-AC1CD740A841}"/>
                </a:ext>
              </a:extLst>
            </p:cNvPr>
            <p:cNvGrpSpPr/>
            <p:nvPr/>
          </p:nvGrpSpPr>
          <p:grpSpPr>
            <a:xfrm>
              <a:off x="652252" y="2924944"/>
              <a:ext cx="6471323" cy="2260411"/>
              <a:chOff x="652252" y="2924944"/>
              <a:chExt cx="6471323" cy="2260411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4B35C425-5342-181F-1368-D20F61AC111A}"/>
                  </a:ext>
                </a:extLst>
              </p:cNvPr>
              <p:cNvGrpSpPr/>
              <p:nvPr/>
            </p:nvGrpSpPr>
            <p:grpSpPr>
              <a:xfrm>
                <a:off x="652252" y="2924944"/>
                <a:ext cx="6471323" cy="1411997"/>
                <a:chOff x="652252" y="2924944"/>
                <a:chExt cx="6471323" cy="1411997"/>
              </a:xfrm>
            </p:grpSpPr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09449D63-82A8-02AF-7FD6-F2100B808A87}"/>
                    </a:ext>
                  </a:extLst>
                </p:cNvPr>
                <p:cNvGrpSpPr/>
                <p:nvPr/>
              </p:nvGrpSpPr>
              <p:grpSpPr>
                <a:xfrm>
                  <a:off x="1475656" y="2924944"/>
                  <a:ext cx="5647919" cy="711527"/>
                  <a:chOff x="1475656" y="2924944"/>
                  <a:chExt cx="5647919" cy="711527"/>
                </a:xfrm>
              </p:grpSpPr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D7D1F794-07B1-3F8C-2746-EA330037D587}"/>
                      </a:ext>
                    </a:extLst>
                  </p:cNvPr>
                  <p:cNvCxnSpPr/>
                  <p:nvPr/>
                </p:nvCxnSpPr>
                <p:spPr>
                  <a:xfrm>
                    <a:off x="7123575" y="2924944"/>
                    <a:ext cx="0" cy="432048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DCD662CA-456D-A295-AEAA-5B4202673A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475656" y="3356992"/>
                    <a:ext cx="5647919" cy="1961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86439C88-88FD-EBA2-2103-EFC21037EC52}"/>
                      </a:ext>
                    </a:extLst>
                  </p:cNvPr>
                  <p:cNvCxnSpPr/>
                  <p:nvPr/>
                </p:nvCxnSpPr>
                <p:spPr>
                  <a:xfrm>
                    <a:off x="1475656" y="3356992"/>
                    <a:ext cx="0" cy="279479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A2EFBF59-0E88-CA76-F165-4710972B8C2B}"/>
                    </a:ext>
                  </a:extLst>
                </p:cNvPr>
                <p:cNvSpPr/>
                <p:nvPr/>
              </p:nvSpPr>
              <p:spPr>
                <a:xfrm>
                  <a:off x="652252" y="3636471"/>
                  <a:ext cx="1368153" cy="700470"/>
                </a:xfrm>
                <a:prstGeom prst="rec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A9CB8AB-8A6B-9592-AAC6-9F3B4D7365A8}"/>
                    </a:ext>
                  </a:extLst>
                </p:cNvPr>
                <p:cNvSpPr txBox="1"/>
                <p:nvPr/>
              </p:nvSpPr>
              <p:spPr>
                <a:xfrm>
                  <a:off x="832293" y="3789040"/>
                  <a:ext cx="9313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/>
                    <a:t>FPC</a:t>
                  </a:r>
                  <a:endParaRPr lang="en-GB" sz="2400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2D1777D-F4B2-8F4E-5123-D06C1A60B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305" y="4336941"/>
                <a:ext cx="0" cy="82025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A1AAF50-5489-3364-6270-268005967B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4907" y="4335553"/>
                <a:ext cx="396899" cy="812113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F1BAA82-3240-E890-EA3C-C0B6058403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1861" y="4336941"/>
                <a:ext cx="596187" cy="84841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6FAE4E9-08E9-70DA-C6A5-F594629CDD33}"/>
                </a:ext>
              </a:extLst>
            </p:cNvPr>
            <p:cNvGrpSpPr/>
            <p:nvPr/>
          </p:nvGrpSpPr>
          <p:grpSpPr>
            <a:xfrm>
              <a:off x="638928" y="5143718"/>
              <a:ext cx="2135345" cy="775798"/>
              <a:chOff x="638928" y="5143718"/>
              <a:chExt cx="2135345" cy="775798"/>
            </a:xfrm>
          </p:grpSpPr>
          <p:grpSp>
            <p:nvGrpSpPr>
              <p:cNvPr id="126" name="Content Placeholder 65" descr="Database outline">
                <a:extLst>
                  <a:ext uri="{FF2B5EF4-FFF2-40B4-BE49-F238E27FC236}">
                    <a16:creationId xmlns:a16="http://schemas.microsoft.com/office/drawing/2014/main" id="{F9BB7596-2B64-1CFB-E3DC-A123E090FD56}"/>
                  </a:ext>
                </a:extLst>
              </p:cNvPr>
              <p:cNvGrpSpPr/>
              <p:nvPr/>
            </p:nvGrpSpPr>
            <p:grpSpPr>
              <a:xfrm>
                <a:off x="638928" y="5143718"/>
                <a:ext cx="552450" cy="742950"/>
                <a:chOff x="638928" y="5143718"/>
                <a:chExt cx="552450" cy="742950"/>
              </a:xfrm>
              <a:solidFill>
                <a:srgbClr val="000000"/>
              </a:solidFill>
            </p:grpSpPr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83308E84-A41E-A94D-D728-D06FFFF3AEC6}"/>
                    </a:ext>
                  </a:extLst>
                </p:cNvPr>
                <p:cNvSpPr/>
                <p:nvPr/>
              </p:nvSpPr>
              <p:spPr>
                <a:xfrm>
                  <a:off x="638928" y="5143718"/>
                  <a:ext cx="552450" cy="742950"/>
                </a:xfrm>
                <a:custGeom>
                  <a:avLst/>
                  <a:gdLst>
                    <a:gd name="connsiteX0" fmla="*/ 552450 w 552450"/>
                    <a:gd name="connsiteY0" fmla="*/ 657225 h 742950"/>
                    <a:gd name="connsiteX1" fmla="*/ 552450 w 552450"/>
                    <a:gd name="connsiteY1" fmla="*/ 85725 h 742950"/>
                    <a:gd name="connsiteX2" fmla="*/ 276225 w 552450"/>
                    <a:gd name="connsiteY2" fmla="*/ 0 h 742950"/>
                    <a:gd name="connsiteX3" fmla="*/ 0 w 552450"/>
                    <a:gd name="connsiteY3" fmla="*/ 85725 h 742950"/>
                    <a:gd name="connsiteX4" fmla="*/ 0 w 552450"/>
                    <a:gd name="connsiteY4" fmla="*/ 657225 h 742950"/>
                    <a:gd name="connsiteX5" fmla="*/ 276225 w 552450"/>
                    <a:gd name="connsiteY5" fmla="*/ 742950 h 742950"/>
                    <a:gd name="connsiteX6" fmla="*/ 552450 w 552450"/>
                    <a:gd name="connsiteY6" fmla="*/ 657225 h 742950"/>
                    <a:gd name="connsiteX7" fmla="*/ 276225 w 552450"/>
                    <a:gd name="connsiteY7" fmla="*/ 19050 h 742950"/>
                    <a:gd name="connsiteX8" fmla="*/ 533400 w 552450"/>
                    <a:gd name="connsiteY8" fmla="*/ 85725 h 742950"/>
                    <a:gd name="connsiteX9" fmla="*/ 276225 w 552450"/>
                    <a:gd name="connsiteY9" fmla="*/ 152400 h 742950"/>
                    <a:gd name="connsiteX10" fmla="*/ 19050 w 552450"/>
                    <a:gd name="connsiteY10" fmla="*/ 85725 h 742950"/>
                    <a:gd name="connsiteX11" fmla="*/ 276225 w 552450"/>
                    <a:gd name="connsiteY11" fmla="*/ 19050 h 742950"/>
                    <a:gd name="connsiteX12" fmla="*/ 19050 w 552450"/>
                    <a:gd name="connsiteY12" fmla="*/ 118681 h 742950"/>
                    <a:gd name="connsiteX13" fmla="*/ 276225 w 552450"/>
                    <a:gd name="connsiteY13" fmla="*/ 171450 h 742950"/>
                    <a:gd name="connsiteX14" fmla="*/ 533400 w 552450"/>
                    <a:gd name="connsiteY14" fmla="*/ 118681 h 742950"/>
                    <a:gd name="connsiteX15" fmla="*/ 533400 w 552450"/>
                    <a:gd name="connsiteY15" fmla="*/ 276225 h 742950"/>
                    <a:gd name="connsiteX16" fmla="*/ 276225 w 552450"/>
                    <a:gd name="connsiteY16" fmla="*/ 342900 h 742950"/>
                    <a:gd name="connsiteX17" fmla="*/ 19050 w 552450"/>
                    <a:gd name="connsiteY17" fmla="*/ 276225 h 742950"/>
                    <a:gd name="connsiteX18" fmla="*/ 19050 w 552450"/>
                    <a:gd name="connsiteY18" fmla="*/ 309182 h 742950"/>
                    <a:gd name="connsiteX19" fmla="*/ 276225 w 552450"/>
                    <a:gd name="connsiteY19" fmla="*/ 361950 h 742950"/>
                    <a:gd name="connsiteX20" fmla="*/ 533400 w 552450"/>
                    <a:gd name="connsiteY20" fmla="*/ 309182 h 742950"/>
                    <a:gd name="connsiteX21" fmla="*/ 533400 w 552450"/>
                    <a:gd name="connsiteY21" fmla="*/ 466725 h 742950"/>
                    <a:gd name="connsiteX22" fmla="*/ 276225 w 552450"/>
                    <a:gd name="connsiteY22" fmla="*/ 533400 h 742950"/>
                    <a:gd name="connsiteX23" fmla="*/ 19050 w 552450"/>
                    <a:gd name="connsiteY23" fmla="*/ 466725 h 742950"/>
                    <a:gd name="connsiteX24" fmla="*/ 19050 w 552450"/>
                    <a:gd name="connsiteY24" fmla="*/ 657225 h 742950"/>
                    <a:gd name="connsiteX25" fmla="*/ 19050 w 552450"/>
                    <a:gd name="connsiteY25" fmla="*/ 499682 h 742950"/>
                    <a:gd name="connsiteX26" fmla="*/ 276225 w 552450"/>
                    <a:gd name="connsiteY26" fmla="*/ 552450 h 742950"/>
                    <a:gd name="connsiteX27" fmla="*/ 533400 w 552450"/>
                    <a:gd name="connsiteY27" fmla="*/ 499682 h 742950"/>
                    <a:gd name="connsiteX28" fmla="*/ 533400 w 552450"/>
                    <a:gd name="connsiteY28" fmla="*/ 657225 h 742950"/>
                    <a:gd name="connsiteX29" fmla="*/ 276225 w 552450"/>
                    <a:gd name="connsiteY29" fmla="*/ 723900 h 742950"/>
                    <a:gd name="connsiteX30" fmla="*/ 19050 w 552450"/>
                    <a:gd name="connsiteY30" fmla="*/ 657225 h 74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52450" h="742950">
                      <a:moveTo>
                        <a:pt x="552450" y="657225"/>
                      </a:moveTo>
                      <a:lnTo>
                        <a:pt x="552450" y="85725"/>
                      </a:lnTo>
                      <a:cubicBezTo>
                        <a:pt x="552450" y="30042"/>
                        <a:pt x="410137" y="0"/>
                        <a:pt x="276225" y="0"/>
                      </a:cubicBezTo>
                      <a:cubicBezTo>
                        <a:pt x="142313" y="0"/>
                        <a:pt x="0" y="30042"/>
                        <a:pt x="0" y="85725"/>
                      </a:cubicBezTo>
                      <a:lnTo>
                        <a:pt x="0" y="657225"/>
                      </a:lnTo>
                      <a:cubicBezTo>
                        <a:pt x="0" y="712908"/>
                        <a:pt x="142313" y="742950"/>
                        <a:pt x="276225" y="742950"/>
                      </a:cubicBezTo>
                      <a:cubicBezTo>
                        <a:pt x="410137" y="742950"/>
                        <a:pt x="552450" y="712908"/>
                        <a:pt x="552450" y="657225"/>
                      </a:cubicBezTo>
                      <a:close/>
                      <a:moveTo>
                        <a:pt x="276225" y="19050"/>
                      </a:moveTo>
                      <a:cubicBezTo>
                        <a:pt x="423415" y="19050"/>
                        <a:pt x="533400" y="54293"/>
                        <a:pt x="533400" y="85725"/>
                      </a:cubicBezTo>
                      <a:cubicBezTo>
                        <a:pt x="533400" y="117157"/>
                        <a:pt x="423415" y="152400"/>
                        <a:pt x="276225" y="152400"/>
                      </a:cubicBezTo>
                      <a:cubicBezTo>
                        <a:pt x="129035" y="152400"/>
                        <a:pt x="19050" y="117157"/>
                        <a:pt x="19050" y="85725"/>
                      </a:cubicBezTo>
                      <a:cubicBezTo>
                        <a:pt x="19050" y="54293"/>
                        <a:pt x="129035" y="19050"/>
                        <a:pt x="276225" y="19050"/>
                      </a:cubicBezTo>
                      <a:close/>
                      <a:moveTo>
                        <a:pt x="19050" y="118681"/>
                      </a:moveTo>
                      <a:cubicBezTo>
                        <a:pt x="62189" y="153162"/>
                        <a:pt x="171764" y="171450"/>
                        <a:pt x="276225" y="171450"/>
                      </a:cubicBezTo>
                      <a:cubicBezTo>
                        <a:pt x="380686" y="171450"/>
                        <a:pt x="490261" y="153162"/>
                        <a:pt x="533400" y="118681"/>
                      </a:cubicBezTo>
                      <a:lnTo>
                        <a:pt x="533400" y="276225"/>
                      </a:lnTo>
                      <a:cubicBezTo>
                        <a:pt x="533400" y="307658"/>
                        <a:pt x="423415" y="342900"/>
                        <a:pt x="276225" y="342900"/>
                      </a:cubicBezTo>
                      <a:cubicBezTo>
                        <a:pt x="129035" y="342900"/>
                        <a:pt x="19050" y="307658"/>
                        <a:pt x="19050" y="276225"/>
                      </a:cubicBezTo>
                      <a:close/>
                      <a:moveTo>
                        <a:pt x="19050" y="309182"/>
                      </a:moveTo>
                      <a:cubicBezTo>
                        <a:pt x="62189" y="343662"/>
                        <a:pt x="171764" y="361950"/>
                        <a:pt x="276225" y="361950"/>
                      </a:cubicBezTo>
                      <a:cubicBezTo>
                        <a:pt x="380686" y="361950"/>
                        <a:pt x="490261" y="343662"/>
                        <a:pt x="533400" y="309182"/>
                      </a:cubicBezTo>
                      <a:lnTo>
                        <a:pt x="533400" y="466725"/>
                      </a:lnTo>
                      <a:cubicBezTo>
                        <a:pt x="533400" y="498158"/>
                        <a:pt x="423415" y="533400"/>
                        <a:pt x="276225" y="533400"/>
                      </a:cubicBezTo>
                      <a:cubicBezTo>
                        <a:pt x="129035" y="533400"/>
                        <a:pt x="19050" y="498158"/>
                        <a:pt x="19050" y="466725"/>
                      </a:cubicBezTo>
                      <a:close/>
                      <a:moveTo>
                        <a:pt x="19050" y="657225"/>
                      </a:moveTo>
                      <a:lnTo>
                        <a:pt x="19050" y="499682"/>
                      </a:lnTo>
                      <a:cubicBezTo>
                        <a:pt x="62189" y="534162"/>
                        <a:pt x="171764" y="552450"/>
                        <a:pt x="276225" y="552450"/>
                      </a:cubicBezTo>
                      <a:cubicBezTo>
                        <a:pt x="380686" y="552450"/>
                        <a:pt x="490261" y="534162"/>
                        <a:pt x="533400" y="499682"/>
                      </a:cubicBezTo>
                      <a:lnTo>
                        <a:pt x="533400" y="657225"/>
                      </a:lnTo>
                      <a:cubicBezTo>
                        <a:pt x="533400" y="688658"/>
                        <a:pt x="423415" y="723900"/>
                        <a:pt x="276225" y="723900"/>
                      </a:cubicBezTo>
                      <a:cubicBezTo>
                        <a:pt x="129035" y="723900"/>
                        <a:pt x="19050" y="688658"/>
                        <a:pt x="19050" y="6572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960876BF-9FDF-8888-A8BB-683516432657}"/>
                    </a:ext>
                  </a:extLst>
                </p:cNvPr>
                <p:cNvSpPr/>
                <p:nvPr/>
              </p:nvSpPr>
              <p:spPr>
                <a:xfrm>
                  <a:off x="1086603" y="5372318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7DBA167D-73CE-CF85-40C5-EE5FDA26AA81}"/>
                    </a:ext>
                  </a:extLst>
                </p:cNvPr>
                <p:cNvSpPr/>
                <p:nvPr/>
              </p:nvSpPr>
              <p:spPr>
                <a:xfrm>
                  <a:off x="1086603" y="5562818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005BD0A5-03B3-F080-FA4B-3F55A17809D6}"/>
                    </a:ext>
                  </a:extLst>
                </p:cNvPr>
                <p:cNvSpPr/>
                <p:nvPr/>
              </p:nvSpPr>
              <p:spPr>
                <a:xfrm>
                  <a:off x="1086603" y="5753318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1" name="Graphic 67" descr="Database outline">
                <a:extLst>
                  <a:ext uri="{FF2B5EF4-FFF2-40B4-BE49-F238E27FC236}">
                    <a16:creationId xmlns:a16="http://schemas.microsoft.com/office/drawing/2014/main" id="{6E4BE149-6CCC-287D-0F57-B3BA7A5224EA}"/>
                  </a:ext>
                </a:extLst>
              </p:cNvPr>
              <p:cNvGrpSpPr/>
              <p:nvPr/>
            </p:nvGrpSpPr>
            <p:grpSpPr>
              <a:xfrm>
                <a:off x="1466529" y="5143718"/>
                <a:ext cx="552450" cy="742950"/>
                <a:chOff x="1466529" y="5143718"/>
                <a:chExt cx="552450" cy="742950"/>
              </a:xfrm>
              <a:solidFill>
                <a:srgbClr val="000000"/>
              </a:solidFill>
            </p:grpSpPr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197F469-ABD3-5157-164F-AC96210A48A7}"/>
                    </a:ext>
                  </a:extLst>
                </p:cNvPr>
                <p:cNvSpPr/>
                <p:nvPr/>
              </p:nvSpPr>
              <p:spPr>
                <a:xfrm>
                  <a:off x="1466529" y="5143718"/>
                  <a:ext cx="552450" cy="742950"/>
                </a:xfrm>
                <a:custGeom>
                  <a:avLst/>
                  <a:gdLst>
                    <a:gd name="connsiteX0" fmla="*/ 552450 w 552450"/>
                    <a:gd name="connsiteY0" fmla="*/ 657225 h 742950"/>
                    <a:gd name="connsiteX1" fmla="*/ 552450 w 552450"/>
                    <a:gd name="connsiteY1" fmla="*/ 85725 h 742950"/>
                    <a:gd name="connsiteX2" fmla="*/ 276225 w 552450"/>
                    <a:gd name="connsiteY2" fmla="*/ 0 h 742950"/>
                    <a:gd name="connsiteX3" fmla="*/ 0 w 552450"/>
                    <a:gd name="connsiteY3" fmla="*/ 85725 h 742950"/>
                    <a:gd name="connsiteX4" fmla="*/ 0 w 552450"/>
                    <a:gd name="connsiteY4" fmla="*/ 657225 h 742950"/>
                    <a:gd name="connsiteX5" fmla="*/ 276225 w 552450"/>
                    <a:gd name="connsiteY5" fmla="*/ 742950 h 742950"/>
                    <a:gd name="connsiteX6" fmla="*/ 552450 w 552450"/>
                    <a:gd name="connsiteY6" fmla="*/ 657225 h 742950"/>
                    <a:gd name="connsiteX7" fmla="*/ 276225 w 552450"/>
                    <a:gd name="connsiteY7" fmla="*/ 19050 h 742950"/>
                    <a:gd name="connsiteX8" fmla="*/ 533400 w 552450"/>
                    <a:gd name="connsiteY8" fmla="*/ 85725 h 742950"/>
                    <a:gd name="connsiteX9" fmla="*/ 276225 w 552450"/>
                    <a:gd name="connsiteY9" fmla="*/ 152400 h 742950"/>
                    <a:gd name="connsiteX10" fmla="*/ 19050 w 552450"/>
                    <a:gd name="connsiteY10" fmla="*/ 85725 h 742950"/>
                    <a:gd name="connsiteX11" fmla="*/ 276225 w 552450"/>
                    <a:gd name="connsiteY11" fmla="*/ 19050 h 742950"/>
                    <a:gd name="connsiteX12" fmla="*/ 19050 w 552450"/>
                    <a:gd name="connsiteY12" fmla="*/ 118681 h 742950"/>
                    <a:gd name="connsiteX13" fmla="*/ 276225 w 552450"/>
                    <a:gd name="connsiteY13" fmla="*/ 171450 h 742950"/>
                    <a:gd name="connsiteX14" fmla="*/ 533400 w 552450"/>
                    <a:gd name="connsiteY14" fmla="*/ 118681 h 742950"/>
                    <a:gd name="connsiteX15" fmla="*/ 533400 w 552450"/>
                    <a:gd name="connsiteY15" fmla="*/ 276225 h 742950"/>
                    <a:gd name="connsiteX16" fmla="*/ 276225 w 552450"/>
                    <a:gd name="connsiteY16" fmla="*/ 342900 h 742950"/>
                    <a:gd name="connsiteX17" fmla="*/ 19050 w 552450"/>
                    <a:gd name="connsiteY17" fmla="*/ 276225 h 742950"/>
                    <a:gd name="connsiteX18" fmla="*/ 19050 w 552450"/>
                    <a:gd name="connsiteY18" fmla="*/ 309182 h 742950"/>
                    <a:gd name="connsiteX19" fmla="*/ 276225 w 552450"/>
                    <a:gd name="connsiteY19" fmla="*/ 361950 h 742950"/>
                    <a:gd name="connsiteX20" fmla="*/ 533400 w 552450"/>
                    <a:gd name="connsiteY20" fmla="*/ 309182 h 742950"/>
                    <a:gd name="connsiteX21" fmla="*/ 533400 w 552450"/>
                    <a:gd name="connsiteY21" fmla="*/ 466725 h 742950"/>
                    <a:gd name="connsiteX22" fmla="*/ 276225 w 552450"/>
                    <a:gd name="connsiteY22" fmla="*/ 533400 h 742950"/>
                    <a:gd name="connsiteX23" fmla="*/ 19050 w 552450"/>
                    <a:gd name="connsiteY23" fmla="*/ 466725 h 742950"/>
                    <a:gd name="connsiteX24" fmla="*/ 19050 w 552450"/>
                    <a:gd name="connsiteY24" fmla="*/ 657225 h 742950"/>
                    <a:gd name="connsiteX25" fmla="*/ 19050 w 552450"/>
                    <a:gd name="connsiteY25" fmla="*/ 499682 h 742950"/>
                    <a:gd name="connsiteX26" fmla="*/ 276225 w 552450"/>
                    <a:gd name="connsiteY26" fmla="*/ 552450 h 742950"/>
                    <a:gd name="connsiteX27" fmla="*/ 533400 w 552450"/>
                    <a:gd name="connsiteY27" fmla="*/ 499682 h 742950"/>
                    <a:gd name="connsiteX28" fmla="*/ 533400 w 552450"/>
                    <a:gd name="connsiteY28" fmla="*/ 657225 h 742950"/>
                    <a:gd name="connsiteX29" fmla="*/ 276225 w 552450"/>
                    <a:gd name="connsiteY29" fmla="*/ 723900 h 742950"/>
                    <a:gd name="connsiteX30" fmla="*/ 19050 w 552450"/>
                    <a:gd name="connsiteY30" fmla="*/ 657225 h 74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52450" h="742950">
                      <a:moveTo>
                        <a:pt x="552450" y="657225"/>
                      </a:moveTo>
                      <a:lnTo>
                        <a:pt x="552450" y="85725"/>
                      </a:lnTo>
                      <a:cubicBezTo>
                        <a:pt x="552450" y="30042"/>
                        <a:pt x="410137" y="0"/>
                        <a:pt x="276225" y="0"/>
                      </a:cubicBezTo>
                      <a:cubicBezTo>
                        <a:pt x="142313" y="0"/>
                        <a:pt x="0" y="30042"/>
                        <a:pt x="0" y="85725"/>
                      </a:cubicBezTo>
                      <a:lnTo>
                        <a:pt x="0" y="657225"/>
                      </a:lnTo>
                      <a:cubicBezTo>
                        <a:pt x="0" y="712908"/>
                        <a:pt x="142313" y="742950"/>
                        <a:pt x="276225" y="742950"/>
                      </a:cubicBezTo>
                      <a:cubicBezTo>
                        <a:pt x="410137" y="742950"/>
                        <a:pt x="552450" y="712908"/>
                        <a:pt x="552450" y="657225"/>
                      </a:cubicBezTo>
                      <a:close/>
                      <a:moveTo>
                        <a:pt x="276225" y="19050"/>
                      </a:moveTo>
                      <a:cubicBezTo>
                        <a:pt x="423415" y="19050"/>
                        <a:pt x="533400" y="54293"/>
                        <a:pt x="533400" y="85725"/>
                      </a:cubicBezTo>
                      <a:cubicBezTo>
                        <a:pt x="533400" y="117157"/>
                        <a:pt x="423415" y="152400"/>
                        <a:pt x="276225" y="152400"/>
                      </a:cubicBezTo>
                      <a:cubicBezTo>
                        <a:pt x="129035" y="152400"/>
                        <a:pt x="19050" y="117157"/>
                        <a:pt x="19050" y="85725"/>
                      </a:cubicBezTo>
                      <a:cubicBezTo>
                        <a:pt x="19050" y="54293"/>
                        <a:pt x="129035" y="19050"/>
                        <a:pt x="276225" y="19050"/>
                      </a:cubicBezTo>
                      <a:close/>
                      <a:moveTo>
                        <a:pt x="19050" y="118681"/>
                      </a:moveTo>
                      <a:cubicBezTo>
                        <a:pt x="62189" y="153162"/>
                        <a:pt x="171764" y="171450"/>
                        <a:pt x="276225" y="171450"/>
                      </a:cubicBezTo>
                      <a:cubicBezTo>
                        <a:pt x="380686" y="171450"/>
                        <a:pt x="490261" y="153162"/>
                        <a:pt x="533400" y="118681"/>
                      </a:cubicBezTo>
                      <a:lnTo>
                        <a:pt x="533400" y="276225"/>
                      </a:lnTo>
                      <a:cubicBezTo>
                        <a:pt x="533400" y="307658"/>
                        <a:pt x="423415" y="342900"/>
                        <a:pt x="276225" y="342900"/>
                      </a:cubicBezTo>
                      <a:cubicBezTo>
                        <a:pt x="129035" y="342900"/>
                        <a:pt x="19050" y="307658"/>
                        <a:pt x="19050" y="276225"/>
                      </a:cubicBezTo>
                      <a:close/>
                      <a:moveTo>
                        <a:pt x="19050" y="309182"/>
                      </a:moveTo>
                      <a:cubicBezTo>
                        <a:pt x="62189" y="343662"/>
                        <a:pt x="171764" y="361950"/>
                        <a:pt x="276225" y="361950"/>
                      </a:cubicBezTo>
                      <a:cubicBezTo>
                        <a:pt x="380686" y="361950"/>
                        <a:pt x="490261" y="343662"/>
                        <a:pt x="533400" y="309182"/>
                      </a:cubicBezTo>
                      <a:lnTo>
                        <a:pt x="533400" y="466725"/>
                      </a:lnTo>
                      <a:cubicBezTo>
                        <a:pt x="533400" y="498158"/>
                        <a:pt x="423415" y="533400"/>
                        <a:pt x="276225" y="533400"/>
                      </a:cubicBezTo>
                      <a:cubicBezTo>
                        <a:pt x="129035" y="533400"/>
                        <a:pt x="19050" y="498158"/>
                        <a:pt x="19050" y="466725"/>
                      </a:cubicBezTo>
                      <a:close/>
                      <a:moveTo>
                        <a:pt x="19050" y="657225"/>
                      </a:moveTo>
                      <a:lnTo>
                        <a:pt x="19050" y="499682"/>
                      </a:lnTo>
                      <a:cubicBezTo>
                        <a:pt x="62189" y="534162"/>
                        <a:pt x="171764" y="552450"/>
                        <a:pt x="276225" y="552450"/>
                      </a:cubicBezTo>
                      <a:cubicBezTo>
                        <a:pt x="380686" y="552450"/>
                        <a:pt x="490261" y="534162"/>
                        <a:pt x="533400" y="499682"/>
                      </a:cubicBezTo>
                      <a:lnTo>
                        <a:pt x="533400" y="657225"/>
                      </a:lnTo>
                      <a:cubicBezTo>
                        <a:pt x="533400" y="688658"/>
                        <a:pt x="423415" y="723900"/>
                        <a:pt x="276225" y="723900"/>
                      </a:cubicBezTo>
                      <a:cubicBezTo>
                        <a:pt x="129035" y="723900"/>
                        <a:pt x="19050" y="688658"/>
                        <a:pt x="19050" y="6572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CA347430-B11D-C9E8-EE89-C6EA8FD71908}"/>
                    </a:ext>
                  </a:extLst>
                </p:cNvPr>
                <p:cNvSpPr/>
                <p:nvPr/>
              </p:nvSpPr>
              <p:spPr>
                <a:xfrm>
                  <a:off x="1914204" y="5372318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7AEBED9C-55C0-B46B-4B9C-091219107639}"/>
                    </a:ext>
                  </a:extLst>
                </p:cNvPr>
                <p:cNvSpPr/>
                <p:nvPr/>
              </p:nvSpPr>
              <p:spPr>
                <a:xfrm>
                  <a:off x="1914204" y="5562818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AB47D23A-1D4B-EF15-6AE7-EB7A690D1E93}"/>
                    </a:ext>
                  </a:extLst>
                </p:cNvPr>
                <p:cNvSpPr/>
                <p:nvPr/>
              </p:nvSpPr>
              <p:spPr>
                <a:xfrm>
                  <a:off x="1914204" y="5753318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6" name="Graphic 69" descr="Database outline">
                <a:extLst>
                  <a:ext uri="{FF2B5EF4-FFF2-40B4-BE49-F238E27FC236}">
                    <a16:creationId xmlns:a16="http://schemas.microsoft.com/office/drawing/2014/main" id="{019F76E0-3BE8-7E6C-A7F7-842C3F424CD3}"/>
                  </a:ext>
                </a:extLst>
              </p:cNvPr>
              <p:cNvGrpSpPr/>
              <p:nvPr/>
            </p:nvGrpSpPr>
            <p:grpSpPr>
              <a:xfrm>
                <a:off x="2221823" y="5176566"/>
                <a:ext cx="552450" cy="742950"/>
                <a:chOff x="2221823" y="5176566"/>
                <a:chExt cx="552450" cy="742950"/>
              </a:xfrm>
              <a:solidFill>
                <a:srgbClr val="000000"/>
              </a:solidFill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2EB7FC0B-14AD-4DDF-C408-E61FCA527313}"/>
                    </a:ext>
                  </a:extLst>
                </p:cNvPr>
                <p:cNvSpPr/>
                <p:nvPr/>
              </p:nvSpPr>
              <p:spPr>
                <a:xfrm>
                  <a:off x="2221823" y="5176566"/>
                  <a:ext cx="552450" cy="742950"/>
                </a:xfrm>
                <a:custGeom>
                  <a:avLst/>
                  <a:gdLst>
                    <a:gd name="connsiteX0" fmla="*/ 552450 w 552450"/>
                    <a:gd name="connsiteY0" fmla="*/ 657225 h 742950"/>
                    <a:gd name="connsiteX1" fmla="*/ 552450 w 552450"/>
                    <a:gd name="connsiteY1" fmla="*/ 85725 h 742950"/>
                    <a:gd name="connsiteX2" fmla="*/ 276225 w 552450"/>
                    <a:gd name="connsiteY2" fmla="*/ 0 h 742950"/>
                    <a:gd name="connsiteX3" fmla="*/ 0 w 552450"/>
                    <a:gd name="connsiteY3" fmla="*/ 85725 h 742950"/>
                    <a:gd name="connsiteX4" fmla="*/ 0 w 552450"/>
                    <a:gd name="connsiteY4" fmla="*/ 657225 h 742950"/>
                    <a:gd name="connsiteX5" fmla="*/ 276225 w 552450"/>
                    <a:gd name="connsiteY5" fmla="*/ 742950 h 742950"/>
                    <a:gd name="connsiteX6" fmla="*/ 552450 w 552450"/>
                    <a:gd name="connsiteY6" fmla="*/ 657225 h 742950"/>
                    <a:gd name="connsiteX7" fmla="*/ 276225 w 552450"/>
                    <a:gd name="connsiteY7" fmla="*/ 19050 h 742950"/>
                    <a:gd name="connsiteX8" fmla="*/ 533400 w 552450"/>
                    <a:gd name="connsiteY8" fmla="*/ 85725 h 742950"/>
                    <a:gd name="connsiteX9" fmla="*/ 276225 w 552450"/>
                    <a:gd name="connsiteY9" fmla="*/ 152400 h 742950"/>
                    <a:gd name="connsiteX10" fmla="*/ 19050 w 552450"/>
                    <a:gd name="connsiteY10" fmla="*/ 85725 h 742950"/>
                    <a:gd name="connsiteX11" fmla="*/ 276225 w 552450"/>
                    <a:gd name="connsiteY11" fmla="*/ 19050 h 742950"/>
                    <a:gd name="connsiteX12" fmla="*/ 19050 w 552450"/>
                    <a:gd name="connsiteY12" fmla="*/ 118681 h 742950"/>
                    <a:gd name="connsiteX13" fmla="*/ 276225 w 552450"/>
                    <a:gd name="connsiteY13" fmla="*/ 171450 h 742950"/>
                    <a:gd name="connsiteX14" fmla="*/ 533400 w 552450"/>
                    <a:gd name="connsiteY14" fmla="*/ 118681 h 742950"/>
                    <a:gd name="connsiteX15" fmla="*/ 533400 w 552450"/>
                    <a:gd name="connsiteY15" fmla="*/ 276225 h 742950"/>
                    <a:gd name="connsiteX16" fmla="*/ 276225 w 552450"/>
                    <a:gd name="connsiteY16" fmla="*/ 342900 h 742950"/>
                    <a:gd name="connsiteX17" fmla="*/ 19050 w 552450"/>
                    <a:gd name="connsiteY17" fmla="*/ 276225 h 742950"/>
                    <a:gd name="connsiteX18" fmla="*/ 19050 w 552450"/>
                    <a:gd name="connsiteY18" fmla="*/ 309182 h 742950"/>
                    <a:gd name="connsiteX19" fmla="*/ 276225 w 552450"/>
                    <a:gd name="connsiteY19" fmla="*/ 361950 h 742950"/>
                    <a:gd name="connsiteX20" fmla="*/ 533400 w 552450"/>
                    <a:gd name="connsiteY20" fmla="*/ 309182 h 742950"/>
                    <a:gd name="connsiteX21" fmla="*/ 533400 w 552450"/>
                    <a:gd name="connsiteY21" fmla="*/ 466725 h 742950"/>
                    <a:gd name="connsiteX22" fmla="*/ 276225 w 552450"/>
                    <a:gd name="connsiteY22" fmla="*/ 533400 h 742950"/>
                    <a:gd name="connsiteX23" fmla="*/ 19050 w 552450"/>
                    <a:gd name="connsiteY23" fmla="*/ 466725 h 742950"/>
                    <a:gd name="connsiteX24" fmla="*/ 19050 w 552450"/>
                    <a:gd name="connsiteY24" fmla="*/ 657225 h 742950"/>
                    <a:gd name="connsiteX25" fmla="*/ 19050 w 552450"/>
                    <a:gd name="connsiteY25" fmla="*/ 499682 h 742950"/>
                    <a:gd name="connsiteX26" fmla="*/ 276225 w 552450"/>
                    <a:gd name="connsiteY26" fmla="*/ 552450 h 742950"/>
                    <a:gd name="connsiteX27" fmla="*/ 533400 w 552450"/>
                    <a:gd name="connsiteY27" fmla="*/ 499682 h 742950"/>
                    <a:gd name="connsiteX28" fmla="*/ 533400 w 552450"/>
                    <a:gd name="connsiteY28" fmla="*/ 657225 h 742950"/>
                    <a:gd name="connsiteX29" fmla="*/ 276225 w 552450"/>
                    <a:gd name="connsiteY29" fmla="*/ 723900 h 742950"/>
                    <a:gd name="connsiteX30" fmla="*/ 19050 w 552450"/>
                    <a:gd name="connsiteY30" fmla="*/ 657225 h 74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52450" h="742950">
                      <a:moveTo>
                        <a:pt x="552450" y="657225"/>
                      </a:moveTo>
                      <a:lnTo>
                        <a:pt x="552450" y="85725"/>
                      </a:lnTo>
                      <a:cubicBezTo>
                        <a:pt x="552450" y="30042"/>
                        <a:pt x="410137" y="0"/>
                        <a:pt x="276225" y="0"/>
                      </a:cubicBezTo>
                      <a:cubicBezTo>
                        <a:pt x="142313" y="0"/>
                        <a:pt x="0" y="30042"/>
                        <a:pt x="0" y="85725"/>
                      </a:cubicBezTo>
                      <a:lnTo>
                        <a:pt x="0" y="657225"/>
                      </a:lnTo>
                      <a:cubicBezTo>
                        <a:pt x="0" y="712908"/>
                        <a:pt x="142313" y="742950"/>
                        <a:pt x="276225" y="742950"/>
                      </a:cubicBezTo>
                      <a:cubicBezTo>
                        <a:pt x="410137" y="742950"/>
                        <a:pt x="552450" y="712908"/>
                        <a:pt x="552450" y="657225"/>
                      </a:cubicBezTo>
                      <a:close/>
                      <a:moveTo>
                        <a:pt x="276225" y="19050"/>
                      </a:moveTo>
                      <a:cubicBezTo>
                        <a:pt x="423415" y="19050"/>
                        <a:pt x="533400" y="54293"/>
                        <a:pt x="533400" y="85725"/>
                      </a:cubicBezTo>
                      <a:cubicBezTo>
                        <a:pt x="533400" y="117157"/>
                        <a:pt x="423415" y="152400"/>
                        <a:pt x="276225" y="152400"/>
                      </a:cubicBezTo>
                      <a:cubicBezTo>
                        <a:pt x="129035" y="152400"/>
                        <a:pt x="19050" y="117157"/>
                        <a:pt x="19050" y="85725"/>
                      </a:cubicBezTo>
                      <a:cubicBezTo>
                        <a:pt x="19050" y="54293"/>
                        <a:pt x="129035" y="19050"/>
                        <a:pt x="276225" y="19050"/>
                      </a:cubicBezTo>
                      <a:close/>
                      <a:moveTo>
                        <a:pt x="19050" y="118681"/>
                      </a:moveTo>
                      <a:cubicBezTo>
                        <a:pt x="62189" y="153162"/>
                        <a:pt x="171764" y="171450"/>
                        <a:pt x="276225" y="171450"/>
                      </a:cubicBezTo>
                      <a:cubicBezTo>
                        <a:pt x="380686" y="171450"/>
                        <a:pt x="490261" y="153162"/>
                        <a:pt x="533400" y="118681"/>
                      </a:cubicBezTo>
                      <a:lnTo>
                        <a:pt x="533400" y="276225"/>
                      </a:lnTo>
                      <a:cubicBezTo>
                        <a:pt x="533400" y="307658"/>
                        <a:pt x="423415" y="342900"/>
                        <a:pt x="276225" y="342900"/>
                      </a:cubicBezTo>
                      <a:cubicBezTo>
                        <a:pt x="129035" y="342900"/>
                        <a:pt x="19050" y="307658"/>
                        <a:pt x="19050" y="276225"/>
                      </a:cubicBezTo>
                      <a:close/>
                      <a:moveTo>
                        <a:pt x="19050" y="309182"/>
                      </a:moveTo>
                      <a:cubicBezTo>
                        <a:pt x="62189" y="343662"/>
                        <a:pt x="171764" y="361950"/>
                        <a:pt x="276225" y="361950"/>
                      </a:cubicBezTo>
                      <a:cubicBezTo>
                        <a:pt x="380686" y="361950"/>
                        <a:pt x="490261" y="343662"/>
                        <a:pt x="533400" y="309182"/>
                      </a:cubicBezTo>
                      <a:lnTo>
                        <a:pt x="533400" y="466725"/>
                      </a:lnTo>
                      <a:cubicBezTo>
                        <a:pt x="533400" y="498158"/>
                        <a:pt x="423415" y="533400"/>
                        <a:pt x="276225" y="533400"/>
                      </a:cubicBezTo>
                      <a:cubicBezTo>
                        <a:pt x="129035" y="533400"/>
                        <a:pt x="19050" y="498158"/>
                        <a:pt x="19050" y="466725"/>
                      </a:cubicBezTo>
                      <a:close/>
                      <a:moveTo>
                        <a:pt x="19050" y="657225"/>
                      </a:moveTo>
                      <a:lnTo>
                        <a:pt x="19050" y="499682"/>
                      </a:lnTo>
                      <a:cubicBezTo>
                        <a:pt x="62189" y="534162"/>
                        <a:pt x="171764" y="552450"/>
                        <a:pt x="276225" y="552450"/>
                      </a:cubicBezTo>
                      <a:cubicBezTo>
                        <a:pt x="380686" y="552450"/>
                        <a:pt x="490261" y="534162"/>
                        <a:pt x="533400" y="499682"/>
                      </a:cubicBezTo>
                      <a:lnTo>
                        <a:pt x="533400" y="657225"/>
                      </a:lnTo>
                      <a:cubicBezTo>
                        <a:pt x="533400" y="688658"/>
                        <a:pt x="423415" y="723900"/>
                        <a:pt x="276225" y="723900"/>
                      </a:cubicBezTo>
                      <a:cubicBezTo>
                        <a:pt x="129035" y="723900"/>
                        <a:pt x="19050" y="688658"/>
                        <a:pt x="19050" y="6572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2476FE2-A395-F321-ACC4-C9790D6B8526}"/>
                    </a:ext>
                  </a:extLst>
                </p:cNvPr>
                <p:cNvSpPr/>
                <p:nvPr/>
              </p:nvSpPr>
              <p:spPr>
                <a:xfrm>
                  <a:off x="2669498" y="5405166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13630786-564A-1090-649C-296990D81794}"/>
                    </a:ext>
                  </a:extLst>
                </p:cNvPr>
                <p:cNvSpPr/>
                <p:nvPr/>
              </p:nvSpPr>
              <p:spPr>
                <a:xfrm>
                  <a:off x="2669498" y="5595666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20C1BDC-3F3B-8FF7-D8D2-EE2E370AF9BE}"/>
                    </a:ext>
                  </a:extLst>
                </p:cNvPr>
                <p:cNvSpPr/>
                <p:nvPr/>
              </p:nvSpPr>
              <p:spPr>
                <a:xfrm>
                  <a:off x="2669498" y="5786166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47663AD2-E544-7BEA-3368-713E4AD83E40}"/>
              </a:ext>
            </a:extLst>
          </p:cNvPr>
          <p:cNvSpPr txBox="1"/>
          <p:nvPr/>
        </p:nvSpPr>
        <p:spPr>
          <a:xfrm>
            <a:off x="3034695" y="176605"/>
            <a:ext cx="3360352" cy="5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 series structure</a:t>
            </a:r>
            <a:endParaRPr lang="en-GB" sz="2800" b="1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49F1CA9-28C8-FE2F-2FF5-2238F6776239}"/>
              </a:ext>
            </a:extLst>
          </p:cNvPr>
          <p:cNvGrpSpPr/>
          <p:nvPr/>
        </p:nvGrpSpPr>
        <p:grpSpPr>
          <a:xfrm>
            <a:off x="3203848" y="2939752"/>
            <a:ext cx="5281736" cy="3055964"/>
            <a:chOff x="3203848" y="2939752"/>
            <a:chExt cx="5281736" cy="3055964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61E8D56B-2F2D-E407-4459-28905BB1A337}"/>
                </a:ext>
              </a:extLst>
            </p:cNvPr>
            <p:cNvGrpSpPr/>
            <p:nvPr/>
          </p:nvGrpSpPr>
          <p:grpSpPr>
            <a:xfrm>
              <a:off x="3203848" y="2939752"/>
              <a:ext cx="5281736" cy="3055964"/>
              <a:chOff x="3203848" y="2939752"/>
              <a:chExt cx="5281736" cy="3055964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BFC5EB8E-B48E-E5F6-D6E0-C41B41270349}"/>
                  </a:ext>
                </a:extLst>
              </p:cNvPr>
              <p:cNvGrpSpPr/>
              <p:nvPr/>
            </p:nvGrpSpPr>
            <p:grpSpPr>
              <a:xfrm>
                <a:off x="3887923" y="2939752"/>
                <a:ext cx="4597661" cy="3055964"/>
                <a:chOff x="3887923" y="2939752"/>
                <a:chExt cx="4597661" cy="3055964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72298E49-B27A-BEDC-CDB8-FBEA895C3543}"/>
                    </a:ext>
                  </a:extLst>
                </p:cNvPr>
                <p:cNvCxnSpPr/>
                <p:nvPr/>
              </p:nvCxnSpPr>
              <p:spPr>
                <a:xfrm>
                  <a:off x="5652120" y="3636471"/>
                  <a:ext cx="0" cy="1525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AE2FDEE5-91AB-6959-2D1C-A62A4BE34D61}"/>
                    </a:ext>
                  </a:extLst>
                </p:cNvPr>
                <p:cNvGrpSpPr/>
                <p:nvPr/>
              </p:nvGrpSpPr>
              <p:grpSpPr>
                <a:xfrm>
                  <a:off x="3887923" y="2939752"/>
                  <a:ext cx="4597661" cy="3055964"/>
                  <a:chOff x="3887923" y="2939752"/>
                  <a:chExt cx="4597661" cy="3055964"/>
                </a:xfrm>
              </p:grpSpPr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5494A4EF-438E-9438-B7F5-751C91D4C679}"/>
                      </a:ext>
                    </a:extLst>
                  </p:cNvPr>
                  <p:cNvGrpSpPr/>
                  <p:nvPr/>
                </p:nvGrpSpPr>
                <p:grpSpPr>
                  <a:xfrm>
                    <a:off x="3887923" y="5047048"/>
                    <a:ext cx="4597661" cy="948668"/>
                    <a:chOff x="3887923" y="5047048"/>
                    <a:chExt cx="4597661" cy="948668"/>
                  </a:xfrm>
                </p:grpSpPr>
                <p:pic>
                  <p:nvPicPr>
                    <p:cNvPr id="97" name="Graphic 96" descr="Monitor with solid fill">
                      <a:extLst>
                        <a:ext uri="{FF2B5EF4-FFF2-40B4-BE49-F238E27FC236}">
                          <a16:creationId xmlns:a16="http://schemas.microsoft.com/office/drawing/2014/main" id="{7D2FE4BA-E16B-AB7B-7964-01AC1998789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87923" y="5081316"/>
                      <a:ext cx="914400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9" name="Graphic 98" descr="Fax outline">
                      <a:extLst>
                        <a:ext uri="{FF2B5EF4-FFF2-40B4-BE49-F238E27FC236}">
                          <a16:creationId xmlns:a16="http://schemas.microsoft.com/office/drawing/2014/main" id="{FC6BBF36-51D6-0F03-690F-FF96008184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734998" y="5048468"/>
                      <a:ext cx="914400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Graphic 100" descr="Record with solid fill">
                      <a:extLst>
                        <a:ext uri="{FF2B5EF4-FFF2-40B4-BE49-F238E27FC236}">
                          <a16:creationId xmlns:a16="http://schemas.microsoft.com/office/drawing/2014/main" id="{1EFD7658-53EE-ACAB-72D1-ED25BBB09E9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571184" y="5047048"/>
                      <a:ext cx="914400" cy="9144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0C3B7939-CFE9-37E5-518A-1E0C90DC356E}"/>
                      </a:ext>
                    </a:extLst>
                  </p:cNvPr>
                  <p:cNvGrpSpPr/>
                  <p:nvPr/>
                </p:nvGrpSpPr>
                <p:grpSpPr>
                  <a:xfrm>
                    <a:off x="4345123" y="2939752"/>
                    <a:ext cx="3683261" cy="2289448"/>
                    <a:chOff x="4345123" y="2939752"/>
                    <a:chExt cx="3683261" cy="2289448"/>
                  </a:xfrm>
                </p:grpSpPr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id="{3CA77EFE-0BC0-77FD-5117-ED952A95CA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28384" y="2939752"/>
                      <a:ext cx="0" cy="696719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>
                      <a:extLst>
                        <a:ext uri="{FF2B5EF4-FFF2-40B4-BE49-F238E27FC236}">
                          <a16:creationId xmlns:a16="http://schemas.microsoft.com/office/drawing/2014/main" id="{3C5577DE-F743-AB9C-D9A2-DEC09E70BF6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652120" y="3636471"/>
                      <a:ext cx="2376264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3282E5F6-971C-A375-23EE-7E5AD1E213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8043" y="3761587"/>
                      <a:ext cx="1368153" cy="695104"/>
                    </a:xfrm>
                    <a:prstGeom prst="rect">
                      <a:avLst/>
                    </a:prstGeom>
                    <a:ln w="2540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8BFE5B81-C674-506A-2F62-78AA9592BA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68628" y="3893804"/>
                      <a:ext cx="96698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GPC</a:t>
                      </a:r>
                      <a:endParaRPr lang="en-GB" sz="2400" dirty="0"/>
                    </a:p>
                  </p:txBody>
                </p:sp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48437E76-B11F-FA4A-ACC3-BE2EE0546A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71172" y="4447165"/>
                      <a:ext cx="483489" cy="700501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FF314C70-0F3B-B2CE-C5CC-17CF8CA0E1A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345123" y="4456691"/>
                      <a:ext cx="910953" cy="772509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>
                      <a:extLst>
                        <a:ext uri="{FF2B5EF4-FFF2-40B4-BE49-F238E27FC236}">
                          <a16:creationId xmlns:a16="http://schemas.microsoft.com/office/drawing/2014/main" id="{B6E5EB40-D93E-DEDA-2ACA-925D00D066C8}"/>
                        </a:ext>
                      </a:extLst>
                    </p:cNvPr>
                    <p:cNvCxnSpPr>
                      <a:endCxn id="101" idx="0"/>
                    </p:cNvCxnSpPr>
                    <p:nvPr/>
                  </p:nvCxnSpPr>
                  <p:spPr>
                    <a:xfrm>
                      <a:off x="6115050" y="4456691"/>
                      <a:ext cx="1913334" cy="700501"/>
                    </a:xfrm>
                    <a:prstGeom prst="line">
                      <a:avLst/>
                    </a:prstGeom>
                    <a:ln w="254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3EF15CB-590E-6E38-CCDF-6CAFDFE82108}"/>
                  </a:ext>
                </a:extLst>
              </p:cNvPr>
              <p:cNvSpPr/>
              <p:nvPr/>
            </p:nvSpPr>
            <p:spPr>
              <a:xfrm>
                <a:off x="3203848" y="3789040"/>
                <a:ext cx="1027953" cy="658125"/>
              </a:xfrm>
              <a:prstGeom prst="rect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37432BF5-693D-8317-F8B9-0E3FD5BBFBD1}"/>
                  </a:ext>
                </a:extLst>
              </p:cNvPr>
              <p:cNvSpPr txBox="1"/>
              <p:nvPr/>
            </p:nvSpPr>
            <p:spPr>
              <a:xfrm>
                <a:off x="3275856" y="3893804"/>
                <a:ext cx="955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FEP</a:t>
                </a:r>
                <a:endParaRPr lang="en-GB" sz="2400" dirty="0"/>
              </a:p>
            </p:txBody>
          </p:sp>
        </p:grp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94B7C1E-A1B1-169E-83D4-EAC57346C133}"/>
                </a:ext>
              </a:extLst>
            </p:cNvPr>
            <p:cNvCxnSpPr>
              <a:stCxn id="139" idx="3"/>
              <a:endCxn id="93" idx="1"/>
            </p:cNvCxnSpPr>
            <p:nvPr/>
          </p:nvCxnSpPr>
          <p:spPr>
            <a:xfrm flipV="1">
              <a:off x="4231801" y="4109139"/>
              <a:ext cx="736242" cy="896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C50A0FA-82B0-D520-2D62-AD1910A6D6FD}"/>
              </a:ext>
            </a:extLst>
          </p:cNvPr>
          <p:cNvGrpSpPr/>
          <p:nvPr/>
        </p:nvGrpSpPr>
        <p:grpSpPr>
          <a:xfrm>
            <a:off x="1208529" y="978440"/>
            <a:ext cx="7381183" cy="5490033"/>
            <a:chOff x="1208529" y="978440"/>
            <a:chExt cx="7381183" cy="5490033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D8DE39EA-9E2F-13CB-584F-FFED280B9476}"/>
                </a:ext>
              </a:extLst>
            </p:cNvPr>
            <p:cNvGrpSpPr/>
            <p:nvPr/>
          </p:nvGrpSpPr>
          <p:grpSpPr>
            <a:xfrm>
              <a:off x="1208529" y="4613584"/>
              <a:ext cx="7381183" cy="1854889"/>
              <a:chOff x="1208529" y="4613584"/>
              <a:chExt cx="7381183" cy="1854889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350E5CA-8947-4084-86AC-6A762A304ABB}"/>
                  </a:ext>
                </a:extLst>
              </p:cNvPr>
              <p:cNvSpPr txBox="1"/>
              <p:nvPr/>
            </p:nvSpPr>
            <p:spPr>
              <a:xfrm>
                <a:off x="1208529" y="6006808"/>
                <a:ext cx="1011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disks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803A969-A071-85CA-17DA-5D034B0E6393}"/>
                  </a:ext>
                </a:extLst>
              </p:cNvPr>
              <p:cNvSpPr txBox="1"/>
              <p:nvPr/>
            </p:nvSpPr>
            <p:spPr>
              <a:xfrm flipH="1">
                <a:off x="2925572" y="4613584"/>
                <a:ext cx="1613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front end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7D23A66-6870-C04D-A5A5-F05BC12FD863}"/>
                  </a:ext>
                </a:extLst>
              </p:cNvPr>
              <p:cNvSpPr txBox="1"/>
              <p:nvPr/>
            </p:nvSpPr>
            <p:spPr>
              <a:xfrm>
                <a:off x="3887923" y="589708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oper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8400FEBE-9311-ECE0-3B94-D9C54969BD78}"/>
                  </a:ext>
                </a:extLst>
              </p:cNvPr>
              <p:cNvSpPr txBox="1"/>
              <p:nvPr/>
            </p:nvSpPr>
            <p:spPr>
              <a:xfrm>
                <a:off x="5633541" y="5903473"/>
                <a:ext cx="1131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printer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2C02121-82E6-85E5-0160-3616D5C918A9}"/>
                  </a:ext>
                </a:extLst>
              </p:cNvPr>
              <p:cNvSpPr txBox="1"/>
              <p:nvPr/>
            </p:nvSpPr>
            <p:spPr>
              <a:xfrm>
                <a:off x="7458421" y="5932419"/>
                <a:ext cx="1131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tapes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0707551-76BF-04ED-7C5C-941B2ABC5B67}"/>
                </a:ext>
              </a:extLst>
            </p:cNvPr>
            <p:cNvSpPr txBox="1"/>
            <p:nvPr/>
          </p:nvSpPr>
          <p:spPr>
            <a:xfrm>
              <a:off x="5475045" y="978440"/>
              <a:ext cx="14900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memory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292EC1C-08B5-EDA9-3174-CDB104C704C1}"/>
                </a:ext>
              </a:extLst>
            </p:cNvPr>
            <p:cNvSpPr txBox="1"/>
            <p:nvPr/>
          </p:nvSpPr>
          <p:spPr>
            <a:xfrm>
              <a:off x="5358833" y="2340465"/>
              <a:ext cx="1656323" cy="426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I/O control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16E2140-0463-B569-EF93-7DCBEFF870F1}"/>
                </a:ext>
              </a:extLst>
            </p:cNvPr>
            <p:cNvSpPr txBox="1"/>
            <p:nvPr/>
          </p:nvSpPr>
          <p:spPr>
            <a:xfrm>
              <a:off x="2086416" y="2315664"/>
              <a:ext cx="983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CPU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ACD71D8-AC3A-6993-918A-20C8E8FCF498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77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E276B1-0F7A-3FFA-4E7E-F60514055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2900 simulator is in progress, ~35,000 lines of C at present</a:t>
            </a:r>
          </a:p>
          <a:p>
            <a:r>
              <a:rPr lang="en-US" dirty="0"/>
              <a:t>So far:</a:t>
            </a:r>
          </a:p>
          <a:p>
            <a:pPr lvl="1"/>
            <a:r>
              <a:rPr lang="en-US" dirty="0"/>
              <a:t>OCP with all 128 instructions; interrupt control; segmentation and paging; clock, etc. supports 2960, 2970, 2972, 2976, 2980 (all P-series, single OCP only)</a:t>
            </a:r>
          </a:p>
          <a:p>
            <a:pPr lvl="1"/>
            <a:r>
              <a:rPr lang="en-US" dirty="0"/>
              <a:t>ECP (engineer’s panel); minimal but sufficient</a:t>
            </a:r>
          </a:p>
          <a:p>
            <a:pPr lvl="1"/>
            <a:r>
              <a:rPr lang="en-US" dirty="0"/>
              <a:t>SMAC with configuration options, etc. (up to 8 units to get maximum memory)</a:t>
            </a:r>
          </a:p>
          <a:p>
            <a:pPr lvl="1"/>
            <a:r>
              <a:rPr lang="en-US" dirty="0"/>
              <a:t>SAC supporting autoconfiguration (single SAC only)</a:t>
            </a:r>
          </a:p>
          <a:p>
            <a:pPr lvl="1"/>
            <a:r>
              <a:rPr lang="en-US" dirty="0"/>
              <a:t>GPC supporting autoconfiguration (just one, easily expanded)</a:t>
            </a:r>
          </a:p>
          <a:p>
            <a:pPr lvl="1"/>
            <a:r>
              <a:rPr lang="en-US" dirty="0"/>
              <a:t>OPER with keyboard and two screens (only minimally tested so far)</a:t>
            </a:r>
          </a:p>
          <a:p>
            <a:pPr lvl="1"/>
            <a:r>
              <a:rPr lang="en-US" dirty="0"/>
              <a:t>Printer, for early diagnostic output (minimally tested)</a:t>
            </a:r>
          </a:p>
          <a:p>
            <a:endParaRPr lang="en-US" dirty="0"/>
          </a:p>
          <a:p>
            <a:r>
              <a:rPr lang="en-US" dirty="0"/>
              <a:t>Still to be completed: tape drives; FPC; disk drives; card reader/punch; front end processor interface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A9D41-DB8A-10A1-B5AA-1BBCA52F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793DB-9916-0C0E-0643-55A8BF65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DC3B6-EDAB-479A-B379-35D1DEC59D68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8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6915C3-7877-964F-1956-1083703B9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works so far??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CHOPSUPE loads and runs – up to a point</a:t>
            </a:r>
          </a:p>
          <a:p>
            <a:pPr lvl="2"/>
            <a:r>
              <a:rPr lang="en-GB" dirty="0"/>
              <a:t>Minor compiler error is the current issue</a:t>
            </a:r>
          </a:p>
          <a:p>
            <a:r>
              <a:rPr lang="en-US" dirty="0"/>
              <a:t>How was it done?</a:t>
            </a:r>
          </a:p>
          <a:p>
            <a:pPr lvl="1"/>
            <a:r>
              <a:rPr lang="en-US" dirty="0"/>
              <a:t>Plenty of time</a:t>
            </a:r>
          </a:p>
          <a:p>
            <a:pPr lvl="2"/>
            <a:r>
              <a:rPr lang="en-US" dirty="0"/>
              <a:t>Beginnings of compiler in 1989, but mainly in 2021-22</a:t>
            </a:r>
          </a:p>
          <a:p>
            <a:pPr lvl="2"/>
            <a:r>
              <a:rPr lang="en-US" dirty="0"/>
              <a:t>Simulator started in 2002, but abandoned until 2021</a:t>
            </a:r>
          </a:p>
          <a:p>
            <a:r>
              <a:rPr lang="en-US" dirty="0"/>
              <a:t>Why the delays?</a:t>
            </a:r>
          </a:p>
          <a:p>
            <a:pPr lvl="1"/>
            <a:r>
              <a:rPr lang="en-US" dirty="0"/>
              <a:t>Lack of documentation; all that was available were two partial documents on the OCP instructions</a:t>
            </a:r>
          </a:p>
          <a:p>
            <a:pPr lvl="1"/>
            <a:r>
              <a:rPr lang="en-US" dirty="0"/>
              <a:t>Unable to source documents on anything else</a:t>
            </a:r>
          </a:p>
          <a:p>
            <a:pPr lvl="1"/>
            <a:r>
              <a:rPr lang="en-US" dirty="0"/>
              <a:t>Most of the simulator has been developed by reverse engineering the EMAS source code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GB" dirty="0"/>
              <a:t>Work continues …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48A39-836C-DC71-AC9E-9ECE1E92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C80CB-CAAA-4590-98E8-4427CA65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812D2-857F-1C2E-C275-028B21213D2F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88A1D-D685-F77A-F9B7-64B4841D50DD}"/>
              </a:ext>
            </a:extLst>
          </p:cNvPr>
          <p:cNvSpPr txBox="1"/>
          <p:nvPr/>
        </p:nvSpPr>
        <p:spPr>
          <a:xfrm>
            <a:off x="2829325" y="5632646"/>
            <a:ext cx="353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And that really is the end …</a:t>
            </a:r>
          </a:p>
        </p:txBody>
      </p:sp>
    </p:spTree>
    <p:extLst>
      <p:ext uri="{BB962C8B-B14F-4D97-AF65-F5344CB8AC3E}">
        <p14:creationId xmlns:p14="http://schemas.microsoft.com/office/powerpoint/2010/main" val="14131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EMAS was a relatively long-lived system (22 years)</a:t>
            </a:r>
          </a:p>
          <a:p>
            <a:r>
              <a:rPr lang="en-GB" dirty="0"/>
              <a:t>It was shown to be very reliable</a:t>
            </a:r>
          </a:p>
          <a:p>
            <a:r>
              <a:rPr lang="en-GB" dirty="0"/>
              <a:t>It was extremely efficient at its job</a:t>
            </a:r>
          </a:p>
          <a:p>
            <a:pPr lvl="1"/>
            <a:r>
              <a:rPr lang="en-GB" dirty="0"/>
              <a:t>The university environment is challenging but not necessarily mainstream</a:t>
            </a:r>
          </a:p>
          <a:p>
            <a:r>
              <a:rPr lang="en-GB" dirty="0"/>
              <a:t>It proved to be relatively portable</a:t>
            </a:r>
          </a:p>
          <a:p>
            <a:r>
              <a:rPr lang="en-GB" dirty="0"/>
              <a:t>Sadly, it was not widely used</a:t>
            </a:r>
          </a:p>
          <a:p>
            <a:endParaRPr lang="en-GB" dirty="0"/>
          </a:p>
          <a:p>
            <a:r>
              <a:rPr lang="en-GB" dirty="0"/>
              <a:t>It is hoped that it will run again one day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566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Contact and further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Contact Bob at:</a:t>
            </a:r>
          </a:p>
          <a:p>
            <a:pPr lvl="1"/>
            <a:r>
              <a:rPr lang="en-GB" sz="2400" dirty="0">
                <a:hlinkClick r:id="rId2"/>
              </a:rPr>
              <a:t>bob@eager.cx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Bob’s EMAS website</a:t>
            </a:r>
          </a:p>
          <a:p>
            <a:pPr lvl="1"/>
            <a:r>
              <a:rPr lang="en-GB" sz="2400" dirty="0">
                <a:hlinkClick r:id="rId3"/>
              </a:rPr>
              <a:t>http://emas.bobeager.uk</a:t>
            </a:r>
            <a:endParaRPr lang="en-GB" sz="2400" dirty="0"/>
          </a:p>
          <a:p>
            <a:pPr lvl="1"/>
            <a:r>
              <a:rPr lang="en-GB" sz="2400" dirty="0"/>
              <a:t>Includes references and acknowledgements</a:t>
            </a:r>
          </a:p>
          <a:p>
            <a:pPr lvl="1"/>
            <a:endParaRPr lang="en-GB" sz="2400" dirty="0"/>
          </a:p>
          <a:p>
            <a:r>
              <a:rPr lang="en-GB" sz="2400" dirty="0"/>
              <a:t>Documentation, source code, and many useful references:</a:t>
            </a:r>
          </a:p>
          <a:p>
            <a:pPr lvl="1"/>
            <a:r>
              <a:rPr lang="en-GB" sz="2400" dirty="0">
                <a:hlinkClick r:id="rId4"/>
              </a:rPr>
              <a:t>http://www.ancientgeek.org.uk/EMAS</a:t>
            </a:r>
            <a:endParaRPr lang="en-GB" sz="2400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74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410521-470D-04BF-E244-87D9E7063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was the start of the internal EMAS project, salvaging some of the work, with a team of between 3 and 7 people</a:t>
            </a:r>
          </a:p>
          <a:p>
            <a:r>
              <a:rPr lang="en-US" dirty="0"/>
              <a:t>A pilot EMAS service was running within a year, and a formal EMAS service started in October 1972, although it quickly became overloaded</a:t>
            </a:r>
          </a:p>
          <a:p>
            <a:r>
              <a:rPr lang="en-US" dirty="0"/>
              <a:t>Replacement with an IBM system was not permitted, so it was to be one of the New Range machines from ICL (a 2980), and it had to be running VME/B</a:t>
            </a:r>
          </a:p>
          <a:p>
            <a:r>
              <a:rPr lang="en-US" dirty="0"/>
              <a:t>The 2980 was delayed by a year, so ICL provided a temporary system; this was an ICL 2970 (about 30% of the power of a 2980), with a smaller memory (1MB); running VME/B, this supported a batch system and 1-2 (!) interactive users</a:t>
            </a:r>
          </a:p>
          <a:p>
            <a:r>
              <a:rPr lang="en-US" dirty="0"/>
              <a:t>At this point, the EMAS team looked at the feasibility of implementing EMAS on the ICL 2970</a:t>
            </a:r>
          </a:p>
          <a:p>
            <a:pPr lvl="1"/>
            <a:r>
              <a:rPr lang="en-US" dirty="0"/>
              <a:t>… but with network communications instead of  large multiplexers</a:t>
            </a:r>
          </a:p>
          <a:p>
            <a:pPr lvl="1"/>
            <a:r>
              <a:rPr lang="en-US" dirty="0"/>
              <a:t>It would use a PDP-11 as a front end to the rest of the growing network</a:t>
            </a:r>
          </a:p>
          <a:p>
            <a:r>
              <a:rPr lang="en-US" dirty="0"/>
              <a:t>The 2900 series was a good architecture for high level languages such as IMP, in which the system would naturally be implemented (IBM architecture was not built for stacks)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22EB8-0A5B-A976-99CE-1D64D934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B3AA9-39F5-BD27-17F0-CE08C660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58E80-AE63-1DB3-BC05-026ED811CE4A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507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3FAF77-C0E2-40B5-0692-24E95A74E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did it! There are papers about it, notably one entitled:</a:t>
            </a:r>
          </a:p>
          <a:p>
            <a:pPr marL="342900" lvl="1" indent="0">
              <a:buNone/>
            </a:pPr>
            <a:r>
              <a:rPr lang="en-US" b="1" i="1" dirty="0"/>
              <a:t>An Experiment In Doing It Again, But Very Well This Time</a:t>
            </a:r>
          </a:p>
          <a:p>
            <a:pPr lvl="1"/>
            <a:r>
              <a:rPr lang="en-US" dirty="0"/>
              <a:t>The system was called EMAS 2900, but later was also known as </a:t>
            </a:r>
            <a:r>
              <a:rPr lang="en-US" b="1" dirty="0"/>
              <a:t>EMAS-2</a:t>
            </a:r>
          </a:p>
          <a:p>
            <a:r>
              <a:rPr lang="en-US" dirty="0"/>
              <a:t>A pilot service worked well, and supported 30 terminals on a 1MB machine</a:t>
            </a:r>
          </a:p>
          <a:p>
            <a:pPr lvl="1"/>
            <a:r>
              <a:rPr lang="en-US" dirty="0"/>
              <a:t>ICL donated the 2970 to ERCC</a:t>
            </a:r>
          </a:p>
          <a:p>
            <a:r>
              <a:rPr lang="en-US" dirty="0"/>
              <a:t>A full service was offered on the 2970 from October 1978</a:t>
            </a:r>
          </a:p>
          <a:p>
            <a:endParaRPr lang="en-US" dirty="0"/>
          </a:p>
          <a:p>
            <a:r>
              <a:rPr lang="en-US" dirty="0"/>
              <a:t>Meanwhile, in April 1978, the University of Kent installed a copy of EMAS in order to perform trials (see later)</a:t>
            </a:r>
          </a:p>
          <a:p>
            <a:pPr lvl="1"/>
            <a:r>
              <a:rPr lang="en-US" dirty="0"/>
              <a:t>Their 2960 was roughly half the power of the 2970, but had 2MB of memory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EDE1C-9E59-7104-BD25-5597D2D0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8C87F-D4CE-0CFD-2707-D5A9BAB4D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0B6BE-80F0-380D-21CD-D509C6D6CA71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15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C8401-F37C-F22F-34E4-CDB95CE04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October 1978, the 2980 (running VME/B) had failed to meet its benchmark, although reliability had improved (not perfect)</a:t>
            </a:r>
          </a:p>
          <a:p>
            <a:pPr lvl="1"/>
            <a:r>
              <a:rPr lang="en-US" dirty="0"/>
              <a:t>The system was then adopted for regional service</a:t>
            </a:r>
          </a:p>
          <a:p>
            <a:pPr lvl="1"/>
            <a:r>
              <a:rPr lang="en-US" dirty="0"/>
              <a:t>A year later</a:t>
            </a:r>
            <a:r>
              <a:rPr lang="en-GB" dirty="0"/>
              <a:t>, it was clear that the 2980 service was inadequate</a:t>
            </a:r>
          </a:p>
          <a:p>
            <a:pPr lvl="1"/>
            <a:r>
              <a:rPr lang="en-GB" dirty="0"/>
              <a:t>It was decided to switch it to EMAS, and this happened in January 1980 (two weeks after Kent had done the same)</a:t>
            </a:r>
          </a:p>
          <a:p>
            <a:r>
              <a:rPr lang="en-GB" dirty="0"/>
              <a:t>Over the next few years there were various upgrades from ICL</a:t>
            </a:r>
          </a:p>
          <a:p>
            <a:endParaRPr lang="en-US" dirty="0"/>
          </a:p>
          <a:p>
            <a:r>
              <a:rPr lang="en-GB" dirty="0"/>
              <a:t>In 1984, an Amdahl 470/V7 was delivered</a:t>
            </a:r>
          </a:p>
          <a:p>
            <a:pPr lvl="1"/>
            <a:r>
              <a:rPr lang="en-GB" dirty="0"/>
              <a:t>IBM mainframe clone, but with some changes</a:t>
            </a:r>
          </a:p>
          <a:p>
            <a:r>
              <a:rPr lang="en-GB" dirty="0"/>
              <a:t>By the spring of 1985, this too was running a re-implemented EMAS, known as </a:t>
            </a:r>
            <a:r>
              <a:rPr lang="en-GB" b="1" dirty="0"/>
              <a:t>EMAS-3</a:t>
            </a:r>
          </a:p>
          <a:p>
            <a:pPr lvl="1"/>
            <a:r>
              <a:rPr lang="en-GB" dirty="0"/>
              <a:t>This ran for several years</a:t>
            </a:r>
          </a:p>
          <a:p>
            <a:pPr lvl="1"/>
            <a:endParaRPr lang="en-GB" dirty="0"/>
          </a:p>
          <a:p>
            <a:pPr lvl="0">
              <a:lnSpc>
                <a:spcPct val="115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mid-1988, the EMAS-3 service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had been moved to an (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Itel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, NAS, HITACHI)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AS/VL-80</a:t>
            </a:r>
          </a:p>
          <a:p>
            <a:pPr lvl="1">
              <a:lnSpc>
                <a:spcPct val="115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Large, powerful system with 8 front end PDP-11/73s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June 1992, the  final EMAS-3 service was shut down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6774C-EF0D-5E23-A1D7-6ED0C10D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49522-3AF6-6D89-475A-AB158457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22C58-23BF-3520-AD12-DDCC322BF265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0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CA742-C889-2063-03D2-D7A8AA05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Timeline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D2582DE-64FD-CB4B-ECC9-5B729E8165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7737" y="1314450"/>
            <a:ext cx="7248525" cy="24745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7C645-DF9A-2744-2088-465FE7FE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830C4-26C2-231E-5BA7-030CF807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E2EC3-221B-1021-981A-96A32E69E2AE}"/>
              </a:ext>
            </a:extLst>
          </p:cNvPr>
          <p:cNvSpPr txBox="1"/>
          <p:nvPr/>
        </p:nvSpPr>
        <p:spPr>
          <a:xfrm>
            <a:off x="628650" y="4005064"/>
            <a:ext cx="788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project spanned 26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service spanned 22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Kent service spanned 7 years (on 2900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Apart from the EMAP era, the development team was always small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BAAFF-9A14-2A0B-7EB0-8E6CB35B5EB3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75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 II – University of Kent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753"/>
            <a:ext cx="7886700" cy="49685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From 1969 to 1976, Kent ran the Kent Online Service (KOS) on (initially) one Elliott 4130 with 64kW/96kW of memory</a:t>
            </a:r>
          </a:p>
          <a:p>
            <a:pPr lvl="1"/>
            <a:r>
              <a:rPr lang="en-US" dirty="0"/>
              <a:t>A second 4130 was added around 1974</a:t>
            </a:r>
          </a:p>
          <a:p>
            <a:pPr lvl="1"/>
            <a:r>
              <a:rPr lang="en-US" dirty="0"/>
              <a:t>This service mainly provided BASIC for teaching, with some editing and other utilities, plus a substantial batch service</a:t>
            </a:r>
          </a:p>
          <a:p>
            <a:r>
              <a:rPr lang="en-US" dirty="0"/>
              <a:t>In 1976, these were replaced with an ICL 2960 running VME/K</a:t>
            </a:r>
          </a:p>
          <a:p>
            <a:r>
              <a:rPr lang="en-US" dirty="0"/>
              <a:t>This was very unreliable; MTBF (combined hardware and software) around 20 hours</a:t>
            </a:r>
          </a:p>
          <a:p>
            <a:pPr lvl="1"/>
            <a:r>
              <a:rPr lang="en-US" dirty="0"/>
              <a:t>System fixes were received via badly Xeroxed hexadecimal patches</a:t>
            </a:r>
          </a:p>
          <a:p>
            <a:pPr lvl="1"/>
            <a:r>
              <a:rPr lang="en-US" dirty="0"/>
              <a:t>In the early days, 200 bug reports were submitted in a single month</a:t>
            </a:r>
          </a:p>
          <a:p>
            <a:r>
              <a:rPr lang="en-US" dirty="0"/>
              <a:t>The system was not very user friendly</a:t>
            </a:r>
          </a:p>
          <a:p>
            <a:r>
              <a:rPr lang="en-US" dirty="0"/>
              <a:t>18 months later, ICL proposed to re-engineer VME/K, but would remove some features which were essential to the Kent workload</a:t>
            </a:r>
          </a:p>
          <a:p>
            <a:endParaRPr lang="en-US" dirty="0"/>
          </a:p>
          <a:p>
            <a:r>
              <a:rPr lang="en-US" dirty="0"/>
              <a:t>It was time to investigate alternatives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EMAS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421C2-11FC-020D-12B2-D3B898975575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480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961A53-800C-049E-B8D5-BAE2C1704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In April 1978, Peter Stephens, from Edinburgh, installed EMAS one evening, finishing in time for dinner!</a:t>
            </a:r>
            <a:endParaRPr lang="en-GB" dirty="0"/>
          </a:p>
          <a:p>
            <a:r>
              <a:rPr lang="en-US" dirty="0"/>
              <a:t>Bob Eager was the sole contact and systems person for EMAS itself</a:t>
            </a:r>
          </a:p>
          <a:p>
            <a:pPr lvl="1"/>
            <a:r>
              <a:rPr lang="en-US" dirty="0"/>
              <a:t>Others handled networking and applications</a:t>
            </a:r>
          </a:p>
          <a:p>
            <a:endParaRPr lang="en-US" dirty="0"/>
          </a:p>
          <a:p>
            <a:r>
              <a:rPr lang="en-US" dirty="0"/>
              <a:t>Early testing showed a lock up in the EMAS Director (q.v.)</a:t>
            </a:r>
          </a:p>
          <a:p>
            <a:pPr lvl="1"/>
            <a:r>
              <a:rPr lang="en-US" dirty="0"/>
              <a:t>Traced to a bug which only showed up with numerous registered users (more than Edinburgh)</a:t>
            </a:r>
          </a:p>
          <a:p>
            <a:pPr lvl="1"/>
            <a:r>
              <a:rPr lang="en-US" dirty="0"/>
              <a:t>Fixed within hours</a:t>
            </a:r>
          </a:p>
          <a:p>
            <a:r>
              <a:rPr lang="en-US" dirty="0"/>
              <a:t>The system was inexplicably a lot slower than expected</a:t>
            </a:r>
          </a:p>
          <a:p>
            <a:pPr lvl="1"/>
            <a:r>
              <a:rPr lang="en-US" dirty="0"/>
              <a:t>This was traced to a hardware incompatibility with the way things were done on other machines (2970, 2980) in the range</a:t>
            </a:r>
          </a:p>
          <a:p>
            <a:pPr lvl="1"/>
            <a:r>
              <a:rPr lang="en-US" dirty="0"/>
              <a:t>A software fix was applied at the operator console, on the running system!</a:t>
            </a:r>
          </a:p>
          <a:p>
            <a:r>
              <a:rPr lang="en-US" dirty="0"/>
              <a:t>There were hardware (parity) errors on the link to the PDP-11/34 front end</a:t>
            </a:r>
          </a:p>
          <a:p>
            <a:pPr lvl="1"/>
            <a:r>
              <a:rPr lang="en-US" dirty="0"/>
              <a:t>This was traced to an earthing problem, due to the 2960 and 11/34 being on different power feeds</a:t>
            </a:r>
          </a:p>
          <a:p>
            <a:pPr lvl="1"/>
            <a:r>
              <a:rPr lang="en-US" dirty="0"/>
              <a:t>Fixed (probably with an earthing braid)</a:t>
            </a:r>
          </a:p>
          <a:p>
            <a:pPr lvl="1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989C3-F8BB-1FFB-F541-4180F5BE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EMAS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530B8-F304-810F-CC49-25753B28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DE285-3CD2-FE89-47D0-47C04EAAB42C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88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19627</TotalTime>
  <Words>3843</Words>
  <Application>Microsoft Office PowerPoint</Application>
  <PresentationFormat>On-screen Show (4:3)</PresentationFormat>
  <Paragraphs>516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Office Theme</vt:lpstr>
      <vt:lpstr>The Edinburgh Multi Access System (EMAS) </vt:lpstr>
      <vt:lpstr>Introduction</vt:lpstr>
      <vt:lpstr>Part I - History</vt:lpstr>
      <vt:lpstr>PowerPoint Presentation</vt:lpstr>
      <vt:lpstr>PowerPoint Presentation</vt:lpstr>
      <vt:lpstr>PowerPoint Presentation</vt:lpstr>
      <vt:lpstr>Timeline</vt:lpstr>
      <vt:lpstr>Part II – University of Kent</vt:lpstr>
      <vt:lpstr>PowerPoint Presentation</vt:lpstr>
      <vt:lpstr>PowerPoint Presentation</vt:lpstr>
      <vt:lpstr>PowerPoint Presentation</vt:lpstr>
      <vt:lpstr>Kent 2960 circa 1981</vt:lpstr>
      <vt:lpstr>Part III - Implementation</vt:lpstr>
      <vt:lpstr>Files and paging</vt:lpstr>
      <vt:lpstr>File Mapping</vt:lpstr>
      <vt:lpstr>The Kernel</vt:lpstr>
      <vt:lpstr>Process structure</vt:lpstr>
      <vt:lpstr>Other processes</vt:lpstr>
      <vt:lpstr>The Local Controller</vt:lpstr>
      <vt:lpstr>The Director</vt:lpstr>
      <vt:lpstr>File System Primitives (provided by Director)</vt:lpstr>
      <vt:lpstr>The Subsystem</vt:lpstr>
      <vt:lpstr>PowerPoint Presentation</vt:lpstr>
      <vt:lpstr>PowerPoint Presentation</vt:lpstr>
      <vt:lpstr>System Structure</vt:lpstr>
      <vt:lpstr>The Communications Controller</vt:lpstr>
      <vt:lpstr>Initial Program Load (IPL, or boot)</vt:lpstr>
      <vt:lpstr>PowerPoint Presentation</vt:lpstr>
      <vt:lpstr>Part IV – Resurrection?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Contact and further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&amp; Architecture</dc:title>
  <dc:creator>Bob Eager</dc:creator>
  <cp:lastModifiedBy>Bob Eager</cp:lastModifiedBy>
  <cp:revision>283</cp:revision>
  <dcterms:created xsi:type="dcterms:W3CDTF">2009-03-01T19:26:21Z</dcterms:created>
  <dcterms:modified xsi:type="dcterms:W3CDTF">2024-06-06T09:39:30Z</dcterms:modified>
</cp:coreProperties>
</file>