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3" r:id="rId8"/>
    <p:sldId id="272" r:id="rId9"/>
    <p:sldId id="274" r:id="rId10"/>
    <p:sldId id="282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64" r:id="rId19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915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58A59-7B4B-4068-9061-8A6396121A58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9C482-D760-4D9F-8916-FD8677B435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21410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8FE8F-8073-4B7A-AC28-9DD0413D1F73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F2DE9-728D-4648-B7B1-3026EA78AE2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5330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F2DE9-728D-4648-B7B1-3026EA78AE21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C23BCF-612D-4539-91DA-6FF9C9054A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C820BC3-7AFF-47AD-9838-0BE66331301E}" type="datetime5">
              <a:rPr lang="en-US" smtClean="0"/>
              <a:t>29-Oct-23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Peter Brown </a:t>
            </a:r>
          </a:p>
          <a:p>
            <a:r>
              <a:rPr lang="en-US"/>
              <a:t>Bill Waite</a:t>
            </a:r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E8FE8F-8073-4B7A-AC28-9DD0413D1F73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F2DE9-728D-4648-B7B1-3026EA78AE2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529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IBM macro assembler utilitarian rather than beautiful</a:t>
            </a:r>
          </a:p>
          <a:p>
            <a:r>
              <a:rPr lang="en-US" dirty="0"/>
              <a:t>C preprocessor: c0, c1, c2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E8FE8F-8073-4B7A-AC28-9DD0413D1F73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F2DE9-728D-4648-B7B1-3026EA78AE2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899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IBM macro assembler utilitarian rather than beautiful</a:t>
            </a:r>
          </a:p>
          <a:p>
            <a:r>
              <a:rPr lang="en-US" dirty="0"/>
              <a:t>C preprocessor: c0, c1, c2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E8FE8F-8073-4B7A-AC28-9DD0413D1F73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F2DE9-728D-4648-B7B1-3026EA78AE2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974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IBM macro assembler utilitarian rather than beautiful</a:t>
            </a:r>
          </a:p>
          <a:p>
            <a:r>
              <a:rPr lang="en-US" dirty="0"/>
              <a:t>C preprocessor: c0, c1, c2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E8FE8F-8073-4B7A-AC28-9DD0413D1F73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F2DE9-728D-4648-B7B1-3026EA78AE2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596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IBM macro assembler utilitarian rather than beautiful</a:t>
            </a:r>
          </a:p>
          <a:p>
            <a:r>
              <a:rPr lang="en-US" dirty="0"/>
              <a:t>C preprocessor: c0, c1, c2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0E8FE8F-8073-4B7A-AC28-9DD0413D1F73}" type="datetime5">
              <a:rPr lang="en-US" smtClean="0"/>
              <a:t>29-Oct-23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Messages From the Future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F2DE9-728D-4648-B7B1-3026EA78AE21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77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 b="1"/>
            </a:lvl1pPr>
          </a:lstStyle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72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 b="1" i="0" baseline="0"/>
            </a:lvl1pPr>
          </a:lstStyle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 b="1"/>
            </a:lvl1pPr>
          </a:lstStyle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400" b="1"/>
            </a:lvl1pPr>
          </a:lstStyle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1F5E15-853C-489B-BB85-05F7BDECCA90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50" r:id="rId14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macros.bobeager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Macro Processing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for fun and profit … ?</a:t>
            </a:r>
          </a:p>
          <a:p>
            <a:endParaRPr lang="en-GB" dirty="0"/>
          </a:p>
          <a:p>
            <a:r>
              <a:rPr lang="en-GB" dirty="0"/>
              <a:t>Bob Eager</a:t>
            </a:r>
          </a:p>
          <a:p>
            <a:endParaRPr lang="en-GB" dirty="0"/>
          </a:p>
          <a:p>
            <a:r>
              <a:rPr lang="en-GB" sz="2100" dirty="0"/>
              <a:t>28 October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Macro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B9A115-BEE0-4038-A294-1D2E027B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DD5CED-C8FE-8D69-3A8B-EB6B9B0AB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Another operation macro is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MCINS</a:t>
            </a:r>
            <a:r>
              <a:rPr lang="en-GB" dirty="0"/>
              <a:t>, which defines an </a:t>
            </a:r>
            <a:r>
              <a:rPr lang="en-GB" i="1" dirty="0"/>
              <a:t>insert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4)		MCINS %.</a:t>
            </a:r>
          </a:p>
          <a:p>
            <a:r>
              <a:rPr lang="en-GB" dirty="0"/>
              <a:t>There is no output as MCINS only has a side effect of defining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GB" dirty="0"/>
              <a:t> as an insert marker, with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/>
              <a:t> as its </a:t>
            </a:r>
            <a:r>
              <a:rPr lang="en-GB" i="1" dirty="0"/>
              <a:t>closing delimiter</a:t>
            </a:r>
          </a:p>
          <a:p>
            <a:r>
              <a:rPr lang="en-GB" dirty="0"/>
              <a:t>Inserts allow calculation of expressions as well as insertion of all kinds of things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5)		%S2.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5</a:t>
            </a:r>
          </a:p>
          <a:p>
            <a:r>
              <a:rPr lang="en-GB" dirty="0">
                <a:cs typeface="Courier New" panose="02070309020205020404" pitchFamily="49" charset="0"/>
              </a:rPr>
              <a:t>This inserts the value of system macro variable 2 (which is the source line number)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AB317-1FFF-B632-6D7A-342B011FE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44FAD2-3B9D-0167-577B-A2E069CA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403E4-47A3-BEB9-D865-3B0D9966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682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68E601-52E3-7C90-7FAB-62EF2D57B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important operation macro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MCDEF</a:t>
            </a:r>
            <a:r>
              <a:rPr lang="en-US" dirty="0"/>
              <a:t>, which allows us to define an actual macro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6)		MCDEF Robert AS Bob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7)		Robert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Bob</a:t>
            </a:r>
          </a:p>
          <a:p>
            <a:r>
              <a:rPr lang="en-US" dirty="0">
                <a:cs typeface="Courier New" panose="02070309020205020404" pitchFamily="49" charset="0"/>
              </a:rPr>
              <a:t>No surprises here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 difference between the above, and a global edit, is that ML/I works in units of </a:t>
            </a:r>
            <a:r>
              <a:rPr lang="en-US" i="1" dirty="0">
                <a:cs typeface="Courier New" panose="02070309020205020404" pitchFamily="49" charset="0"/>
              </a:rPr>
              <a:t>atoms</a:t>
            </a:r>
            <a:r>
              <a:rPr lang="en-US" dirty="0">
                <a:cs typeface="Courier New" panose="02070309020205020404" pitchFamily="49" charset="0"/>
              </a:rPr>
              <a:t> – whole words or punctuation characters, so you get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8)		Roberta did not help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Roberta did not help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9)		ROBERT is a different word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ROBERT is a different word</a:t>
            </a:r>
          </a:p>
          <a:p>
            <a:r>
              <a:rPr lang="en-US" dirty="0">
                <a:cs typeface="Courier New" panose="02070309020205020404" pitchFamily="49" charset="0"/>
              </a:rPr>
              <a:t>It can be seen that ML/I is also case dependent</a:t>
            </a:r>
          </a:p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67A1A-C9BE-6B39-D36C-C6DD14E7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DAE66-96A6-1DCA-1CEB-90911A448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DFFB6-9097-D7EA-1149-A8082D0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791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618FB9-97F9-5202-5B90-E82C00FBE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the newline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Robert</a:t>
            </a:r>
            <a:r>
              <a:rPr lang="en-US" dirty="0"/>
              <a:t> appeared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Bob</a:t>
            </a:r>
            <a:r>
              <a:rPr lang="en-US" dirty="0"/>
              <a:t>, because that wasn’t part of the macro; it was just some more input</a:t>
            </a:r>
          </a:p>
          <a:p>
            <a:r>
              <a:rPr lang="en-US" dirty="0"/>
              <a:t>But the newline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MCDEF</a:t>
            </a:r>
            <a:r>
              <a:rPr lang="en-US" dirty="0"/>
              <a:t> (for example) was part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MCDEF</a:t>
            </a:r>
            <a:r>
              <a:rPr lang="en-US" dirty="0"/>
              <a:t> macro, so it was absorbed; we can choose to do that too</a:t>
            </a:r>
          </a:p>
          <a:p>
            <a:r>
              <a:rPr lang="en-US" dirty="0"/>
              <a:t>We will now define something called a </a:t>
            </a:r>
            <a:r>
              <a:rPr lang="en-US" i="1" dirty="0"/>
              <a:t>skip</a:t>
            </a:r>
            <a:r>
              <a:rPr lang="en-US" dirty="0"/>
              <a:t>; it’s a bit like a macro, but it just stops anything inside it being processed: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10)		MCSKIP MT,&lt;&gt;</a:t>
            </a:r>
          </a:p>
          <a:p>
            <a:r>
              <a:rPr lang="en-US" dirty="0"/>
              <a:t>(no output again); we’ll explain this later</a:t>
            </a:r>
          </a:p>
          <a:p>
            <a:r>
              <a:rPr lang="en-GB" dirty="0"/>
              <a:t>Now define another macro: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11)		MCDEF Promote to NL</a:t>
            </a:r>
            <a:b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12)		&lt;The %A2. is now %A1.!</a:t>
            </a:r>
            <a:b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13)		&gt;</a:t>
            </a:r>
          </a:p>
          <a:p>
            <a:r>
              <a:rPr lang="en-GB" dirty="0">
                <a:cs typeface="Courier New" panose="02070309020205020404" pitchFamily="49" charset="0"/>
              </a:rPr>
              <a:t>And call it: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14)		Promote Robert to Managing Director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The Managing Director is now Bob!</a:t>
            </a:r>
          </a:p>
          <a:p>
            <a:r>
              <a:rPr lang="en-GB" dirty="0">
                <a:cs typeface="Courier New" panose="02070309020205020404" pitchFamily="49" charset="0"/>
              </a:rPr>
              <a:t>Notice the replacement of Robert by Bob, too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82EF0-12CD-F272-1E44-CDEDF0E17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8DA28-84E7-D74C-D6BF-83456633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Macro Processing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AA3684-4C93-7224-B49A-0E327E3E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92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5E7978-2D5A-1B6C-B27C-8B64BA8EF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happened:</a:t>
            </a:r>
          </a:p>
          <a:p>
            <a:pPr lvl="1"/>
            <a:r>
              <a:rPr lang="en-GB" dirty="0"/>
              <a:t>We defined a macro called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Promote</a:t>
            </a:r>
            <a:r>
              <a:rPr lang="en-GB" dirty="0"/>
              <a:t>, with </a:t>
            </a:r>
            <a:r>
              <a:rPr lang="en-GB" i="1" dirty="0"/>
              <a:t>secondary delimiters</a:t>
            </a:r>
            <a:r>
              <a:rPr lang="en-GB" dirty="0"/>
              <a:t> </a:t>
            </a:r>
            <a:r>
              <a:rPr lang="en-GB" b="1" dirty="0"/>
              <a:t>to</a:t>
            </a:r>
            <a:r>
              <a:rPr lang="en-GB" dirty="0"/>
              <a:t> and then newline (keyword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NL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The first argument (between macro name and </a:t>
            </a:r>
            <a:r>
              <a:rPr lang="en-GB" i="1" dirty="0"/>
              <a:t>delimiter 1</a:t>
            </a:r>
            <a:r>
              <a:rPr lang="en-GB" dirty="0"/>
              <a:t> (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GB" dirty="0"/>
              <a:t>) is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Robert</a:t>
            </a:r>
          </a:p>
          <a:p>
            <a:pPr lvl="1"/>
            <a:r>
              <a:rPr lang="en-GB" dirty="0"/>
              <a:t>The second argument (between </a:t>
            </a:r>
            <a:r>
              <a:rPr lang="en-GB" i="1" dirty="0"/>
              <a:t>delimiters 1 and 2</a:t>
            </a:r>
            <a:r>
              <a:rPr lang="en-GB" dirty="0"/>
              <a:t>) is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Managing Director</a:t>
            </a:r>
          </a:p>
          <a:p>
            <a:pPr lvl="1"/>
            <a:r>
              <a:rPr lang="en-GB" dirty="0"/>
              <a:t>Replace everything between macro name (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Promote</a:t>
            </a:r>
            <a:r>
              <a:rPr lang="en-GB" dirty="0"/>
              <a:t>) and final delimiter (newline) with the text between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dirty="0"/>
              <a:t> and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GB" dirty="0"/>
              <a:t>Evaluate what is there for further calls:</a:t>
            </a:r>
          </a:p>
          <a:p>
            <a:pPr lvl="2"/>
            <a:r>
              <a:rPr lang="en-GB" dirty="0"/>
              <a:t>The calls on inserts (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%A1.</a:t>
            </a:r>
            <a:r>
              <a:rPr lang="en-GB" dirty="0"/>
              <a:t> and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%A2.</a:t>
            </a:r>
            <a:r>
              <a:rPr lang="en-GB" dirty="0"/>
              <a:t>) get replaced with arguments 1 and 2 respectively</a:t>
            </a:r>
          </a:p>
          <a:p>
            <a:pPr lvl="2"/>
            <a:r>
              <a:rPr lang="en-GB" dirty="0"/>
              <a:t>Evaluation is repeated, so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Robert</a:t>
            </a:r>
            <a:r>
              <a:rPr lang="en-GB" dirty="0"/>
              <a:t> becomes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Bob</a:t>
            </a:r>
          </a:p>
          <a:p>
            <a:pPr lvl="2"/>
            <a:r>
              <a:rPr lang="en-GB" dirty="0"/>
              <a:t>…until there is no more replacement to be done</a:t>
            </a:r>
          </a:p>
          <a:p>
            <a:r>
              <a:rPr lang="en-GB" dirty="0"/>
              <a:t>The macro name is also known as </a:t>
            </a:r>
            <a:r>
              <a:rPr lang="en-GB" i="1" dirty="0"/>
              <a:t>delimiter 0</a:t>
            </a:r>
            <a:r>
              <a:rPr lang="en-GB" dirty="0"/>
              <a:t> (zero)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6C5FD-B8D8-42E8-3D20-AF5296C5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FD863-3C03-4DFB-CBFC-B012B67D6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9E023-C859-19B4-597A-7DE85CD2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5989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96405A-4C05-8BB7-1418-08963A34D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ML/I is very enthusiastic, and will replace stuff wherever it can; to control this, we use </a:t>
            </a:r>
            <a:r>
              <a:rPr lang="en-GB" i="1" dirty="0"/>
              <a:t>skips</a:t>
            </a:r>
          </a:p>
          <a:p>
            <a:pPr marL="0" indent="0">
              <a:buNone/>
            </a:pPr>
            <a:r>
              <a:rPr lang="en-GB" dirty="0"/>
              <a:t>Define a skip (with at least a name, but usually one or more secondary delimiters) with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MCSKIP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15)		MCSKIP Farage</a:t>
            </a:r>
          </a:p>
          <a:p>
            <a:pPr marL="0" indent="0">
              <a:buNone/>
            </a:pPr>
            <a:r>
              <a:rPr lang="en-GB" dirty="0"/>
              <a:t>This will delete all occurrences of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Farage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16)		Who is Farage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Who is</a:t>
            </a:r>
          </a:p>
          <a:p>
            <a:pPr marL="0" indent="0">
              <a:buNone/>
            </a:pPr>
            <a:r>
              <a:rPr lang="en-GB" dirty="0"/>
              <a:t>More usually, it would be something like: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17)		MCSKIP Delete ;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18)		Delete this and this; but not this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 but not this</a:t>
            </a: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To just protect text from macro calls, use the </a:t>
            </a:r>
            <a:r>
              <a:rPr lang="en-GB" b="1" dirty="0">
                <a:cs typeface="Courier New" panose="02070309020205020404" pitchFamily="49" charset="0"/>
              </a:rPr>
              <a:t>T</a:t>
            </a:r>
            <a:r>
              <a:rPr lang="en-GB" dirty="0">
                <a:cs typeface="Courier New" panose="02070309020205020404" pitchFamily="49" charset="0"/>
              </a:rPr>
              <a:t>ext option, which copies arguments unchanged: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19)		MCSKIP T,[ ]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20)		[This was really done by Robert]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This was really done by Robert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1756AF-B95E-7C21-5421-CB0D336C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FAEEBF-7342-D818-E0CD-364D3A3A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BE37-5E2B-3BF6-249F-C3C848185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69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596B62-407B-9EB7-A724-ECF593D18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copy across the delimiters too, use the </a:t>
            </a:r>
            <a:r>
              <a:rPr lang="en-GB" b="1" dirty="0"/>
              <a:t>D</a:t>
            </a:r>
            <a:r>
              <a:rPr lang="en-GB" dirty="0"/>
              <a:t>elimiter option: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21)		MCSKIP DT, COMMENT ; 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22)		COMMENT Robert wants comments unchanged;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COMMENT Robert wants comments unchanged;</a:t>
            </a:r>
          </a:p>
          <a:p>
            <a:endParaRPr lang="en-GB" dirty="0"/>
          </a:p>
          <a:p>
            <a:r>
              <a:rPr lang="en-GB" dirty="0"/>
              <a:t>This is how we protect the arguments 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MCDEF</a:t>
            </a:r>
            <a:r>
              <a:rPr lang="en-GB" dirty="0"/>
              <a:t> from being evaluated straight away (usually for the replacement text; we use a skip such as the one we used earlier, the brackets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dirty="0"/>
              <a:t> and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dirty="0"/>
              <a:t>; they get stripped away by omitting the </a:t>
            </a:r>
            <a:r>
              <a:rPr lang="en-GB" b="1" dirty="0"/>
              <a:t>D</a:t>
            </a:r>
            <a:r>
              <a:rPr lang="en-GB" dirty="0"/>
              <a:t> option, but we allow them to be nested by using the </a:t>
            </a:r>
            <a:r>
              <a:rPr lang="en-GB" b="1" dirty="0"/>
              <a:t>M</a:t>
            </a:r>
            <a:r>
              <a:rPr lang="en-GB" dirty="0"/>
              <a:t>atched option:</a:t>
            </a:r>
          </a:p>
          <a:p>
            <a:pPr marL="978408" lvl="3" indent="0">
              <a:buNone/>
            </a:pP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MCDEF Promote to NL</a:t>
            </a:r>
            <a:b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&lt;The %A2. is now %A1.!</a:t>
            </a:r>
            <a:b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233E7-65E8-E687-FA6E-CCEA71E6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745A37-CFBD-4BE9-4265-ED6ACBE7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5C1058-D78F-D866-9FE1-66201B0AD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005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5B385A-0D53-6EBF-1C20-E78CCC704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ML/I has about 20 built in macros, called </a:t>
            </a:r>
            <a:r>
              <a:rPr lang="en-GB" i="1" dirty="0"/>
              <a:t>operation macros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Some change the name environment (i.e. create and delete macros)</a:t>
            </a:r>
          </a:p>
          <a:p>
            <a:pPr lvl="2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MCDEF, MCSKIP, MCINS</a:t>
            </a:r>
          </a:p>
          <a:p>
            <a:pPr lvl="1"/>
            <a:r>
              <a:rPr lang="en-GB" dirty="0"/>
              <a:t>Some are functions operating on text (e.g. to get its length)</a:t>
            </a:r>
          </a:p>
          <a:p>
            <a:pPr lvl="2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MCSUB, MCLENG</a:t>
            </a:r>
          </a:p>
          <a:p>
            <a:pPr lvl="1"/>
            <a:r>
              <a:rPr lang="en-GB" dirty="0"/>
              <a:t>Some create new macro variables, make decisions, etc.</a:t>
            </a:r>
          </a:p>
          <a:p>
            <a:pPr lvl="2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MCGO, MCNOTE, MCPVAR, MCALTER</a:t>
            </a:r>
          </a:p>
          <a:p>
            <a:r>
              <a:rPr lang="en-GB" dirty="0">
                <a:cs typeface="Courier New" panose="02070309020205020404" pitchFamily="49" charset="0"/>
              </a:rPr>
              <a:t>These provide enough to do practically anything you want</a:t>
            </a:r>
          </a:p>
          <a:p>
            <a:endParaRPr lang="en-GB" dirty="0"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ML/I works in units of text called </a:t>
            </a:r>
            <a:r>
              <a:rPr lang="en-GB" i="1" dirty="0">
                <a:cs typeface="Courier New" panose="02070309020205020404" pitchFamily="49" charset="0"/>
              </a:rPr>
              <a:t>atoms</a:t>
            </a:r>
            <a:r>
              <a:rPr lang="en-GB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A single punctuation character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A word surrounded by white space or punctuation</a:t>
            </a:r>
          </a:p>
          <a:p>
            <a:r>
              <a:rPr lang="en-GB" dirty="0">
                <a:cs typeface="Courier New" panose="02070309020205020404" pitchFamily="49" charset="0"/>
              </a:rPr>
              <a:t>Hence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Robert</a:t>
            </a:r>
            <a:r>
              <a:rPr lang="en-GB" dirty="0">
                <a:cs typeface="Courier New" panose="02070309020205020404" pitchFamily="49" charset="0"/>
              </a:rPr>
              <a:t> and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Roberta</a:t>
            </a:r>
            <a:r>
              <a:rPr lang="en-GB" dirty="0">
                <a:cs typeface="Courier New" panose="02070309020205020404" pitchFamily="49" charset="0"/>
              </a:rPr>
              <a:t> being distinct macro names</a:t>
            </a:r>
          </a:p>
          <a:p>
            <a:pPr lvl="2"/>
            <a:endParaRPr lang="en-GB" dirty="0"/>
          </a:p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206AB-4DFB-7569-DA6B-0ABBD731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35DB0-F290-2A3A-C66D-C94FF615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01210-9D5F-FBC5-32FB-93C664FE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438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B8EB71-22BA-97B0-67F0-4FACF60E0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Macro variables</a:t>
            </a:r>
            <a:r>
              <a:rPr lang="en-GB" dirty="0"/>
              <a:t> hold numeric or textual information, and can be created as desired; they have simple numeric names:</a:t>
            </a:r>
          </a:p>
          <a:p>
            <a:pPr lvl="1"/>
            <a:r>
              <a:rPr lang="en-GB" dirty="0"/>
              <a:t>System variables (S1, S2, …) control ML/I</a:t>
            </a:r>
          </a:p>
          <a:p>
            <a:pPr lvl="1"/>
            <a:r>
              <a:rPr lang="en-GB" dirty="0"/>
              <a:t>Permanent variables (P1, P2, …) allow communication between macros</a:t>
            </a:r>
          </a:p>
          <a:p>
            <a:pPr lvl="1"/>
            <a:r>
              <a:rPr lang="en-GB" dirty="0"/>
              <a:t>Temporary variables (T1, T2, …) provide workspace inside complex macros</a:t>
            </a:r>
          </a:p>
          <a:p>
            <a:pPr lvl="1"/>
            <a:r>
              <a:rPr lang="en-GB" dirty="0"/>
              <a:t>Character variables (C1, C2, …) pass text between macros</a:t>
            </a:r>
          </a:p>
          <a:p>
            <a:endParaRPr lang="en-GB" dirty="0"/>
          </a:p>
          <a:p>
            <a:r>
              <a:rPr lang="en-GB" i="1" dirty="0" err="1"/>
              <a:t>Startlines</a:t>
            </a:r>
            <a:r>
              <a:rPr lang="en-GB" dirty="0"/>
              <a:t> are imaginary characters inserted (optionally) at the start of each line; they allow macros to be line rather than stream based</a:t>
            </a:r>
          </a:p>
          <a:p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A1A94-CEBB-A285-E0C9-6DE11F088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A1C7B-2142-CD43-BA8A-51B28A20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6A0AA-E7BC-226D-D141-7DDA35E5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059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General purpose macro processors are surprisingly useful, and can save a lot of work</a:t>
            </a:r>
          </a:p>
          <a:p>
            <a:endParaRPr lang="en-GB" dirty="0"/>
          </a:p>
          <a:p>
            <a:r>
              <a:rPr lang="en-GB" dirty="0"/>
              <a:t>For a copy of these slides, see:</a:t>
            </a:r>
          </a:p>
          <a:p>
            <a:pPr lvl="1"/>
            <a:r>
              <a:rPr lang="en-GB" b="1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macros.bobeager.uk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  <a:p>
            <a:r>
              <a:rPr lang="en-GB" dirty="0"/>
              <a:t>That page includes other useful links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C5A958-66AA-460E-8EFB-51FA082E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46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a macro processor?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very useful software tool, invented over 60 years ago but still relevant</a:t>
            </a:r>
          </a:p>
          <a:p>
            <a:r>
              <a:rPr lang="en-US" dirty="0"/>
              <a:t>In its simplest form, a macro processor is a program that copies a stream of text from one place to another, making some kind of systematic set of replacements as it does so</a:t>
            </a:r>
          </a:p>
          <a:p>
            <a:r>
              <a:rPr lang="en-US" dirty="0"/>
              <a:t>It processes one or more inputs (the </a:t>
            </a:r>
            <a:r>
              <a:rPr lang="en-US" i="1" dirty="0"/>
              <a:t>source text</a:t>
            </a:r>
            <a:r>
              <a:rPr lang="en-US" dirty="0"/>
              <a:t>), generating one or more outputs (the </a:t>
            </a:r>
            <a:r>
              <a:rPr lang="en-US" i="1" dirty="0"/>
              <a:t>replacement text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is done using rules (</a:t>
            </a:r>
            <a:r>
              <a:rPr lang="en-US" i="1" dirty="0"/>
              <a:t>macros</a:t>
            </a:r>
            <a:r>
              <a:rPr lang="en-US" dirty="0"/>
              <a:t>) defined by the user; these can be simple or extremely complex</a:t>
            </a:r>
          </a:p>
          <a:p>
            <a:r>
              <a:rPr lang="en-US" dirty="0"/>
              <a:t>Macro processors may be embedded in other programs; they may also be standalone programs, which means that it is easy to use them for processing any kind of text at all</a:t>
            </a:r>
          </a:p>
          <a:p>
            <a:r>
              <a:rPr lang="en-US" dirty="0"/>
              <a:t>More powerful macro processors add a degree of intelligence into their operation, instead of blindly making replacements of one piece of text by another</a:t>
            </a:r>
          </a:p>
          <a:p>
            <a:pPr lvl="1"/>
            <a:r>
              <a:rPr lang="en-US" dirty="0"/>
              <a:t>For example, they can deal with text where the format of what is to be replaced may have a complex, perhaps repetitive, structure.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09D423-00FD-470D-9595-8EB77ADFC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99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D047E-5617-7A35-0026-106D7899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can it be used for?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CB157-612B-A409-27F9-9A45AC1E6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possibilities are endless …</a:t>
            </a:r>
          </a:p>
          <a:p>
            <a:pPr lvl="1"/>
            <a:r>
              <a:rPr lang="en-US" dirty="0"/>
              <a:t>Saving a lot of typing</a:t>
            </a:r>
          </a:p>
          <a:p>
            <a:pPr lvl="1"/>
            <a:r>
              <a:rPr lang="en-US" dirty="0"/>
              <a:t>Changing the format of a file so that it is maintained in a user- friendly form, then transformed into what is actually needed</a:t>
            </a:r>
          </a:p>
          <a:p>
            <a:pPr lvl="2"/>
            <a:r>
              <a:rPr lang="en-US" dirty="0"/>
              <a:t>For example, firewall rules</a:t>
            </a:r>
          </a:p>
          <a:p>
            <a:pPr lvl="1"/>
            <a:r>
              <a:rPr lang="en-US" dirty="0"/>
              <a:t>Defining ‘undefined’ opcodes for an assembler, but defining new mnemonics that expand to a data definition</a:t>
            </a:r>
          </a:p>
          <a:p>
            <a:pPr lvl="1"/>
            <a:r>
              <a:rPr lang="en-US" dirty="0"/>
              <a:t>Extending an existing programming language</a:t>
            </a:r>
          </a:p>
          <a:p>
            <a:pPr lvl="1"/>
            <a:r>
              <a:rPr lang="en-US" dirty="0"/>
              <a:t>Extracting selected data from a file</a:t>
            </a:r>
          </a:p>
          <a:p>
            <a:pPr lvl="1"/>
            <a:r>
              <a:rPr lang="en-US" dirty="0"/>
              <a:t>Program parameterisation (e.g., a parameter might determine whether debugging statements are to be included in a program) </a:t>
            </a:r>
          </a:p>
          <a:p>
            <a:pPr lvl="1"/>
            <a:r>
              <a:rPr lang="en-GB" dirty="0"/>
              <a:t>Data format conversion, for example:</a:t>
            </a:r>
          </a:p>
          <a:p>
            <a:pPr lvl="2"/>
            <a:r>
              <a:rPr lang="en-US" dirty="0"/>
              <a:t>To format and convert files marked up with HTML</a:t>
            </a:r>
          </a:p>
          <a:p>
            <a:pPr lvl="2"/>
            <a:r>
              <a:rPr lang="en-US" dirty="0"/>
              <a:t>As part of a </a:t>
            </a:r>
            <a:r>
              <a:rPr lang="en-US" dirty="0" err="1"/>
              <a:t>microprogam</a:t>
            </a:r>
            <a:r>
              <a:rPr lang="en-US" dirty="0"/>
              <a:t> translator for a bit slice computer implementation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4AE7A-9068-471A-98AB-71FC459C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3AA52-772F-6A61-F08B-7AAB1FE91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5C07B-664B-E6AC-2BE5-3026D1B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7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7F8D-38FB-6527-3827-9B513FF9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macro processors (1)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1E30-52C8-6234-AF6E-24523E69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assemblers have, historically, included a macro processor, to ease the writing of large programs or to encode system calls</a:t>
            </a:r>
          </a:p>
          <a:p>
            <a:pPr lvl="1"/>
            <a:r>
              <a:rPr lang="en-US" dirty="0"/>
              <a:t>DEC (originators of the now defunct PDP series of machines) had particularly good macro assemblers</a:t>
            </a:r>
          </a:p>
          <a:p>
            <a:pPr lvl="1"/>
            <a:r>
              <a:rPr lang="en-US" dirty="0"/>
              <a:t>IBM have used them from very early on, although they are somewhat clunky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 language, and others, have incorporated a </a:t>
            </a:r>
            <a:r>
              <a:rPr lang="en-US" i="1" dirty="0"/>
              <a:t>preprocessor</a:t>
            </a:r>
            <a:r>
              <a:rPr lang="en-US" dirty="0"/>
              <a:t> with simple macro facilities</a:t>
            </a:r>
          </a:p>
          <a:p>
            <a:pPr lvl="1"/>
            <a:r>
              <a:rPr lang="en-GB" dirty="0"/>
              <a:t>In the case of C, this is relatively basic, but it is used extensively for system header files, as well as at the user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D87B-1589-CBD9-1C3A-88C7E992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5ED68-C4E9-D927-2E7D-182556C2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BD5B-B7B7-8819-F542-8FBD1C77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68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7F8D-38FB-6527-3827-9B513FF9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macro processors 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1E30-52C8-6234-AF6E-24523E69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General purpose macro processors – first generation</a:t>
            </a:r>
          </a:p>
          <a:p>
            <a:pPr lvl="1"/>
            <a:r>
              <a:rPr lang="en-GB" dirty="0"/>
              <a:t>These are standalone programs that process input and output connected directly to files (or pipes, or …)</a:t>
            </a:r>
          </a:p>
          <a:p>
            <a:pPr lvl="1"/>
            <a:r>
              <a:rPr lang="en-GB" dirty="0"/>
              <a:t>One of the earliest was GPM (</a:t>
            </a:r>
            <a:r>
              <a:rPr lang="en-GB" b="1" dirty="0"/>
              <a:t>G</a:t>
            </a:r>
            <a:r>
              <a:rPr lang="en-GB" dirty="0"/>
              <a:t>eneral </a:t>
            </a:r>
            <a:r>
              <a:rPr lang="en-GB" b="1" dirty="0"/>
              <a:t>P</a:t>
            </a:r>
            <a:r>
              <a:rPr lang="en-GB" dirty="0"/>
              <a:t>urpose Macrogenerator), in 1965</a:t>
            </a:r>
          </a:p>
          <a:p>
            <a:pPr lvl="2"/>
            <a:r>
              <a:rPr lang="en-GB" dirty="0"/>
              <a:t>Relatively limited, but did its job</a:t>
            </a:r>
          </a:p>
          <a:p>
            <a:pPr lvl="2"/>
            <a:r>
              <a:rPr lang="en-GB" dirty="0"/>
              <a:t>There have been more recent implementations in 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D87B-1589-CBD9-1C3A-88C7E992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5ED68-C4E9-D927-2E7D-182556C2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BD5B-B7B7-8819-F542-8FBD1C77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5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7F8D-38FB-6527-3827-9B513FF9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macro processors (3)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1E30-52C8-6234-AF6E-24523E69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General purpose macro processors – second generation</a:t>
            </a:r>
          </a:p>
          <a:p>
            <a:pPr lvl="1"/>
            <a:r>
              <a:rPr lang="en-GB" dirty="0"/>
              <a:t>STAGE2 was designed as the second stage of the Mobile Programming System</a:t>
            </a:r>
          </a:p>
          <a:p>
            <a:pPr lvl="2"/>
            <a:r>
              <a:rPr lang="en-GB" dirty="0"/>
              <a:t>Written in a language called FLUB (</a:t>
            </a:r>
            <a:r>
              <a:rPr lang="en-GB" b="1" dirty="0"/>
              <a:t>F</a:t>
            </a:r>
            <a:r>
              <a:rPr lang="en-GB" dirty="0"/>
              <a:t>irst </a:t>
            </a:r>
            <a:r>
              <a:rPr lang="en-GB" b="1" dirty="0"/>
              <a:t>L</a:t>
            </a:r>
            <a:r>
              <a:rPr lang="en-GB" dirty="0"/>
              <a:t>anguage </a:t>
            </a:r>
            <a:r>
              <a:rPr lang="en-GB" b="1" dirty="0"/>
              <a:t>U</a:t>
            </a:r>
            <a:r>
              <a:rPr lang="en-GB" dirty="0"/>
              <a:t>nder </a:t>
            </a:r>
            <a:r>
              <a:rPr lang="en-GB" b="1" dirty="0"/>
              <a:t>B</a:t>
            </a:r>
            <a:r>
              <a:rPr lang="en-GB" dirty="0"/>
              <a:t>ootstrap)</a:t>
            </a:r>
          </a:p>
          <a:p>
            <a:pPr lvl="2"/>
            <a:r>
              <a:rPr lang="en-GB" dirty="0"/>
              <a:t>Could implement itself on a new machine (or using a bootstrap written in FORTRAN)</a:t>
            </a:r>
          </a:p>
          <a:p>
            <a:pPr lvl="2"/>
            <a:r>
              <a:rPr lang="en-GB" dirty="0"/>
              <a:t>Line oriented</a:t>
            </a:r>
          </a:p>
          <a:p>
            <a:pPr lvl="1"/>
            <a:r>
              <a:rPr lang="en-GB" dirty="0"/>
              <a:t>m4 - </a:t>
            </a:r>
            <a:r>
              <a:rPr lang="en-US" dirty="0"/>
              <a:t>extension of an earlier macro processor, m3!</a:t>
            </a:r>
          </a:p>
          <a:p>
            <a:pPr lvl="2"/>
            <a:r>
              <a:rPr lang="en-US" dirty="0"/>
              <a:t>Written by Dennis Ritchie for an AP-3 minicomputer</a:t>
            </a:r>
          </a:p>
          <a:p>
            <a:pPr lvl="2"/>
            <a:r>
              <a:rPr lang="en-US" dirty="0"/>
              <a:t>Widely available, particularly on UNIX{-like} systems</a:t>
            </a:r>
          </a:p>
          <a:p>
            <a:pPr lvl="2"/>
            <a:r>
              <a:rPr lang="en-US" dirty="0"/>
              <a:t>Used for many configuration purposes</a:t>
            </a:r>
          </a:p>
          <a:p>
            <a:pPr lvl="2"/>
            <a:r>
              <a:rPr lang="en-US" dirty="0"/>
              <a:t>Relatively primitive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D87B-1589-CBD9-1C3A-88C7E992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5ED68-C4E9-D927-2E7D-182556C2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BD5B-B7B7-8819-F542-8FBD1C77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97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7F8D-38FB-6527-3827-9B513FF9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macro processors (4)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1E30-52C8-6234-AF6E-24523E69C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General purpose macro processors – second generation (continued)</a:t>
            </a:r>
          </a:p>
          <a:p>
            <a:pPr lvl="1"/>
            <a:r>
              <a:rPr lang="en-US" dirty="0"/>
              <a:t>ML/I (Macro Language I)</a:t>
            </a:r>
          </a:p>
          <a:p>
            <a:pPr lvl="2"/>
            <a:r>
              <a:rPr lang="en-US" dirty="0"/>
              <a:t>Developed as part of Ph.D. work by Peter Brown</a:t>
            </a:r>
          </a:p>
          <a:p>
            <a:pPr lvl="2"/>
            <a:r>
              <a:rPr lang="en-US" dirty="0"/>
              <a:t>Stream oriented</a:t>
            </a:r>
          </a:p>
          <a:p>
            <a:pPr lvl="2"/>
            <a:r>
              <a:rPr lang="en-US" dirty="0"/>
              <a:t>Unlike many others, there is no special character introducing a macro call</a:t>
            </a:r>
          </a:p>
          <a:p>
            <a:pPr lvl="2"/>
            <a:r>
              <a:rPr lang="en-US" dirty="0"/>
              <a:t>There is no distinction between the definition phase and the processing phase, and new definitions can be made ‘on the fly’</a:t>
            </a:r>
          </a:p>
          <a:p>
            <a:pPr lvl="1"/>
            <a:endParaRPr lang="en-GB" dirty="0"/>
          </a:p>
          <a:p>
            <a:r>
              <a:rPr lang="en-GB" dirty="0"/>
              <a:t>We will use ML/I in our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D87B-1589-CBD9-1C3A-88C7E992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5ED68-C4E9-D927-2E7D-182556C2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BD5B-B7B7-8819-F542-8FBD1C77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83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6BE2F-D2AD-E676-7019-F131D4326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macro processing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DD82-D3F0-364C-4C2D-25611B158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ML/I copies from standard input to standard output, so let’s see how it works in a command window</a:t>
            </a:r>
          </a:p>
          <a:p>
            <a:r>
              <a:rPr lang="en-US" dirty="0"/>
              <a:t>We will label input (with numbers) and output, to make things clearer; output to standard error will also be labelled</a:t>
            </a:r>
          </a:p>
          <a:p>
            <a:endParaRPr lang="en-US" dirty="0"/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1)		Hello, world!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Hello, world!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2)		Second line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Output)	Second line</a:t>
            </a:r>
          </a:p>
          <a:p>
            <a:endParaRPr lang="en-US" dirty="0"/>
          </a:p>
          <a:p>
            <a:r>
              <a:rPr lang="en-US" dirty="0"/>
              <a:t>Here we have a rather over-engineered copying program!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5A438-212A-36E9-2883-46C17458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28-Oct-23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0A85C-35A9-7770-C336-156A46DF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BDAC-7093-4448-DD0D-5FBB020A3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380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DD5CED-C8FE-8D69-3A8B-EB6B9B0AB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Now let’s use one of the 20 or so built in macros in ML/I: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3)		MCNOTE Hello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Error)	Hello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Error)	detected in line 3 of source text</a:t>
            </a:r>
          </a:p>
          <a:p>
            <a:endParaRPr lang="en-GB" dirty="0"/>
          </a:p>
          <a:p>
            <a:r>
              <a:rPr lang="en-GB" dirty="0"/>
              <a:t>Notice that nothing goes to the output, but the side effect is a message to standard error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MCNOTE</a:t>
            </a:r>
            <a:r>
              <a:rPr lang="en-GB" dirty="0"/>
              <a:t> is a call on a built-in macro (or </a:t>
            </a:r>
            <a:r>
              <a:rPr lang="en-GB" i="1" dirty="0"/>
              <a:t>operation macro</a:t>
            </a:r>
            <a:r>
              <a:rPr lang="en-GB" dirty="0"/>
              <a:t>) called, well,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MCNOTE</a:t>
            </a:r>
            <a:r>
              <a:rPr lang="en-GB" dirty="0"/>
              <a:t>, whose replacement text is null, but which has the side effect of generating a message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AB317-1FFF-B632-6D7A-342B011FE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/>
              <a:t>28-Oct-23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44FAD2-3B9D-0167-577B-A2E069CA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Macro Processing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403E4-47A3-BEB9-D865-3B0D9966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5E15-853C-489B-BB85-05F7BDECCA9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735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2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lecture2</Template>
  <TotalTime>1711</TotalTime>
  <Words>2029</Words>
  <Application>Microsoft Office PowerPoint</Application>
  <PresentationFormat>On-screen Show (4:3)</PresentationFormat>
  <Paragraphs>253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Constantia</vt:lpstr>
      <vt:lpstr>Courier New</vt:lpstr>
      <vt:lpstr>Wingdings 2</vt:lpstr>
      <vt:lpstr>lecture2</vt:lpstr>
      <vt:lpstr>Macro Processing </vt:lpstr>
      <vt:lpstr>What is a macro processor?</vt:lpstr>
      <vt:lpstr>What can it be used for?</vt:lpstr>
      <vt:lpstr>Examples of macro processors (1)</vt:lpstr>
      <vt:lpstr>Examples of macro processors (2)</vt:lpstr>
      <vt:lpstr>Examples of macro processors (3)</vt:lpstr>
      <vt:lpstr>Examples of macro processors (4)</vt:lpstr>
      <vt:lpstr>Example of macro processing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CO324 – Computer Systems</dc:title>
  <dc:creator>Bob Eager</dc:creator>
  <cp:lastModifiedBy>Bob Eager</cp:lastModifiedBy>
  <cp:revision>90</cp:revision>
  <cp:lastPrinted>2020-09-24T21:00:20Z</cp:lastPrinted>
  <dcterms:created xsi:type="dcterms:W3CDTF">2008-09-28T16:25:13Z</dcterms:created>
  <dcterms:modified xsi:type="dcterms:W3CDTF">2023-10-29T11:45:17Z</dcterms:modified>
</cp:coreProperties>
</file>