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  <p:sldMasterId id="2147483660" r:id="rId5"/>
  </p:sldMasterIdLst>
  <p:notesMasterIdLst>
    <p:notesMasterId r:id="rId18"/>
  </p:notesMasterIdLst>
  <p:handoutMasterIdLst>
    <p:handoutMasterId r:id="rId19"/>
  </p:handoutMasterIdLst>
  <p:sldIdLst>
    <p:sldId id="303" r:id="rId6"/>
    <p:sldId id="334" r:id="rId7"/>
    <p:sldId id="335" r:id="rId8"/>
    <p:sldId id="333" r:id="rId9"/>
    <p:sldId id="338" r:id="rId10"/>
    <p:sldId id="342" r:id="rId11"/>
    <p:sldId id="337" r:id="rId12"/>
    <p:sldId id="344" r:id="rId13"/>
    <p:sldId id="340" r:id="rId14"/>
    <p:sldId id="341" r:id="rId15"/>
    <p:sldId id="346" r:id="rId16"/>
    <p:sldId id="34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87"/>
    <a:srgbClr val="669A2F"/>
    <a:srgbClr val="151615"/>
    <a:srgbClr val="F1F1F1"/>
    <a:srgbClr val="ABCC3A"/>
    <a:srgbClr val="FE3871"/>
    <a:srgbClr val="006941"/>
    <a:srgbClr val="006C43"/>
    <a:srgbClr val="666766"/>
    <a:srgbClr val="F7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a Wolfheart" userId="b1647a81-9601-4e84-8bd4-cd9562ff0087" providerId="ADAL" clId="{AECCE2CE-7476-403E-81A4-5C4E221AC5D8}"/>
    <pc:docChg chg="custSel modSld">
      <pc:chgData name="Olivia Wolfheart" userId="b1647a81-9601-4e84-8bd4-cd9562ff0087" providerId="ADAL" clId="{AECCE2CE-7476-403E-81A4-5C4E221AC5D8}" dt="2021-09-20T10:17:20.298" v="2" actId="1076"/>
      <pc:docMkLst>
        <pc:docMk/>
      </pc:docMkLst>
      <pc:sldChg chg="modSp mod">
        <pc:chgData name="Olivia Wolfheart" userId="b1647a81-9601-4e84-8bd4-cd9562ff0087" providerId="ADAL" clId="{AECCE2CE-7476-403E-81A4-5C4E221AC5D8}" dt="2021-09-20T10:16:49.842" v="0" actId="207"/>
        <pc:sldMkLst>
          <pc:docMk/>
          <pc:sldMk cId="2835473980" sldId="337"/>
        </pc:sldMkLst>
        <pc:spChg chg="mod">
          <ac:chgData name="Olivia Wolfheart" userId="b1647a81-9601-4e84-8bd4-cd9562ff0087" providerId="ADAL" clId="{AECCE2CE-7476-403E-81A4-5C4E221AC5D8}" dt="2021-09-20T10:16:49.842" v="0" actId="207"/>
          <ac:spMkLst>
            <pc:docMk/>
            <pc:sldMk cId="2835473980" sldId="337"/>
            <ac:spMk id="15" creationId="{8D72CA7F-E710-3B45-8CE8-0763B1372D58}"/>
          </ac:spMkLst>
        </pc:spChg>
      </pc:sldChg>
      <pc:sldChg chg="delSp modSp mod">
        <pc:chgData name="Olivia Wolfheart" userId="b1647a81-9601-4e84-8bd4-cd9562ff0087" providerId="ADAL" clId="{AECCE2CE-7476-403E-81A4-5C4E221AC5D8}" dt="2021-09-20T10:17:20.298" v="2" actId="1076"/>
        <pc:sldMkLst>
          <pc:docMk/>
          <pc:sldMk cId="1329329657" sldId="344"/>
        </pc:sldMkLst>
        <pc:spChg chg="mod">
          <ac:chgData name="Olivia Wolfheart" userId="b1647a81-9601-4e84-8bd4-cd9562ff0087" providerId="ADAL" clId="{AECCE2CE-7476-403E-81A4-5C4E221AC5D8}" dt="2021-09-20T10:17:20.298" v="2" actId="1076"/>
          <ac:spMkLst>
            <pc:docMk/>
            <pc:sldMk cId="1329329657" sldId="344"/>
            <ac:spMk id="13" creationId="{9800E90F-CAF5-AF48-A564-8AC88D747433}"/>
          </ac:spMkLst>
        </pc:spChg>
        <pc:spChg chg="mod">
          <ac:chgData name="Olivia Wolfheart" userId="b1647a81-9601-4e84-8bd4-cd9562ff0087" providerId="ADAL" clId="{AECCE2CE-7476-403E-81A4-5C4E221AC5D8}" dt="2021-09-20T10:17:20.298" v="2" actId="1076"/>
          <ac:spMkLst>
            <pc:docMk/>
            <pc:sldMk cId="1329329657" sldId="344"/>
            <ac:spMk id="14" creationId="{95683DD9-AB22-6149-90E6-AB25523A6F4D}"/>
          </ac:spMkLst>
        </pc:spChg>
        <pc:spChg chg="mod">
          <ac:chgData name="Olivia Wolfheart" userId="b1647a81-9601-4e84-8bd4-cd9562ff0087" providerId="ADAL" clId="{AECCE2CE-7476-403E-81A4-5C4E221AC5D8}" dt="2021-09-20T10:17:20.298" v="2" actId="1076"/>
          <ac:spMkLst>
            <pc:docMk/>
            <pc:sldMk cId="1329329657" sldId="344"/>
            <ac:spMk id="18" creationId="{A004CE28-97D3-7949-99ED-65D372481E83}"/>
          </ac:spMkLst>
        </pc:spChg>
        <pc:spChg chg="del">
          <ac:chgData name="Olivia Wolfheart" userId="b1647a81-9601-4e84-8bd4-cd9562ff0087" providerId="ADAL" clId="{AECCE2CE-7476-403E-81A4-5C4E221AC5D8}" dt="2021-09-20T10:16:55.855" v="1" actId="478"/>
          <ac:spMkLst>
            <pc:docMk/>
            <pc:sldMk cId="1329329657" sldId="344"/>
            <ac:spMk id="30" creationId="{95C426A2-E229-BD4A-9C96-7B9EAECE4236}"/>
          </ac:spMkLst>
        </pc:spChg>
        <pc:picChg chg="mod">
          <ac:chgData name="Olivia Wolfheart" userId="b1647a81-9601-4e84-8bd4-cd9562ff0087" providerId="ADAL" clId="{AECCE2CE-7476-403E-81A4-5C4E221AC5D8}" dt="2021-09-20T10:17:20.298" v="2" actId="1076"/>
          <ac:picMkLst>
            <pc:docMk/>
            <pc:sldMk cId="1329329657" sldId="344"/>
            <ac:picMk id="19" creationId="{5C8F3242-39F8-CD43-9AA1-C2C6C6BD3067}"/>
          </ac:picMkLst>
        </pc:picChg>
        <pc:picChg chg="mod">
          <ac:chgData name="Olivia Wolfheart" userId="b1647a81-9601-4e84-8bd4-cd9562ff0087" providerId="ADAL" clId="{AECCE2CE-7476-403E-81A4-5C4E221AC5D8}" dt="2021-09-20T10:17:20.298" v="2" actId="1076"/>
          <ac:picMkLst>
            <pc:docMk/>
            <pc:sldMk cId="1329329657" sldId="344"/>
            <ac:picMk id="25" creationId="{623FEA58-B1FE-624D-95B4-97E48366E0C8}"/>
          </ac:picMkLst>
        </pc:picChg>
        <pc:picChg chg="mod">
          <ac:chgData name="Olivia Wolfheart" userId="b1647a81-9601-4e84-8bd4-cd9562ff0087" providerId="ADAL" clId="{AECCE2CE-7476-403E-81A4-5C4E221AC5D8}" dt="2021-09-20T10:17:20.298" v="2" actId="1076"/>
          <ac:picMkLst>
            <pc:docMk/>
            <pc:sldMk cId="1329329657" sldId="344"/>
            <ac:picMk id="29" creationId="{A9A9E064-0B4B-2E49-BFC0-C1F2073F1C4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EE5882-6CAF-1848-BD78-2B0026783B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64B3B3-B1FB-8E49-9C8F-31B01085A7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093B3-98CF-A747-AF16-F3BD93D8154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800318-2311-4F42-BF1E-F6FF411536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90294-817A-AB4A-9A3D-DC8772158D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C98EC-2FCB-FA47-B963-90D6A1380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581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CAF29-0837-4349-97CE-E08AB62FC81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FFA12-75F5-6549-B26F-192987D1977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72901FCE-AF1B-A04D-9F47-3B65C8EDA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684942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FFA12-75F5-6549-B26F-192987D197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71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FFA12-75F5-6549-B26F-192987D197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20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FFA12-75F5-6549-B26F-192987D197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62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FFA12-75F5-6549-B26F-192987D19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28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FFA12-75F5-6549-B26F-192987D19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41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FFA12-75F5-6549-B26F-192987D197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90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FFA12-75F5-6549-B26F-192987D197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37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FFA12-75F5-6549-B26F-192987D197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04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FFA12-75F5-6549-B26F-192987D197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CB5B9E-E406-ED47-86C5-403864A0D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5176" y="5230894"/>
            <a:ext cx="1035586" cy="1322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8762B2-F5F0-F24E-844B-749677F102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322" y="5825142"/>
            <a:ext cx="10760765" cy="1188168"/>
          </a:xfrm>
          <a:prstGeom prst="rect">
            <a:avLst/>
          </a:prstGeom>
        </p:spPr>
      </p:pic>
      <p:pic>
        <p:nvPicPr>
          <p:cNvPr id="3" name="Picture 2" descr="A close-up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6575202F-6642-0E49-AE62-D6AA0B3AF2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3531" y="60231"/>
            <a:ext cx="6599208" cy="685800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CF9A89D-401B-C743-A498-8F13D92632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449" y="2146844"/>
            <a:ext cx="7146592" cy="17840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 cap="none" baseline="0">
                <a:solidFill>
                  <a:srgbClr val="151615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err="1"/>
              <a:t>Presention</a:t>
            </a:r>
            <a:r>
              <a:rPr lang="en-US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2975942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Image with LH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6AF80-E7AB-4C96-9ED9-5A0E1A490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3" y="365126"/>
            <a:ext cx="6583017" cy="1011471"/>
          </a:xfrm>
          <a:prstGeom prst="rect">
            <a:avLst/>
          </a:prstGeom>
        </p:spPr>
        <p:txBody>
          <a:bodyPr anchor="ctr" anchorCtr="0"/>
          <a:lstStyle>
            <a:lvl1pPr>
              <a:defRPr sz="2800" b="1">
                <a:solidFill>
                  <a:srgbClr val="006C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3EC17-E048-41D1-84F6-1E6729F8C6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52262" y="6335492"/>
            <a:ext cx="426377" cy="365125"/>
          </a:xfrm>
          <a:prstGeom prst="rect">
            <a:avLst/>
          </a:prstGeom>
        </p:spPr>
        <p:txBody>
          <a:bodyPr/>
          <a:lstStyle/>
          <a:p>
            <a:fld id="{CC1FAFA7-493E-49BA-8E70-4BF319AEAB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48BBA-2F08-487F-B2E4-7900BAC7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35491"/>
            <a:ext cx="4114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/>
              <a:t>bcs.org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BCF5040-1466-4C63-ABB1-A6EA1F437CE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70784" y="1666081"/>
            <a:ext cx="6583016" cy="437992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lang="en-GB" sz="1800" b="0" i="0" smtClean="0">
                <a:solidFill>
                  <a:srgbClr val="151615"/>
                </a:solidFill>
                <a:effectLst/>
              </a:defRPr>
            </a:lvl1pPr>
            <a:lvl2pPr>
              <a:lnSpc>
                <a:spcPct val="10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7ED93B-1769-4D65-9258-096D40C926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04216" y="0"/>
            <a:ext cx="2493068" cy="685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16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6AF80-E7AB-4C96-9ED9-5A0E1A490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341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6C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3EC17-E048-41D1-84F6-1E6729F8C6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52262" y="6335492"/>
            <a:ext cx="426377" cy="365125"/>
          </a:xfrm>
          <a:prstGeom prst="rect">
            <a:avLst/>
          </a:prstGeom>
        </p:spPr>
        <p:txBody>
          <a:bodyPr/>
          <a:lstStyle/>
          <a:p>
            <a:fld id="{CC1FAFA7-493E-49BA-8E70-4BF319AEAB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48BBA-2F08-487F-B2E4-7900BAC7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35491"/>
            <a:ext cx="4114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/>
              <a:t>bcs.org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123B5-0AD7-4F59-85F0-73E423FC4B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85760" y="1321242"/>
            <a:ext cx="3368040" cy="47682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4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2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2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703DEFD-0A70-4444-8E65-BF9CD2BFBE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11980" y="1313268"/>
            <a:ext cx="3368040" cy="47682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4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2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2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977A13A-BD89-4266-BAB7-B0023CBE578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313269"/>
            <a:ext cx="3368040" cy="47682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4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2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2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567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6AF80-E7AB-4C96-9ED9-5A0E1A490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341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6C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3EC17-E048-41D1-84F6-1E6729F8C6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52262" y="6335492"/>
            <a:ext cx="426377" cy="365125"/>
          </a:xfrm>
          <a:prstGeom prst="rect">
            <a:avLst/>
          </a:prstGeom>
        </p:spPr>
        <p:txBody>
          <a:bodyPr/>
          <a:lstStyle/>
          <a:p>
            <a:fld id="{CC1FAFA7-493E-49BA-8E70-4BF319AEAB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48BBA-2F08-487F-B2E4-7900BAC7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35491"/>
            <a:ext cx="4114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/>
              <a:t>bcs.org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1540AF6E-47B1-405E-BDCF-50EE51E88D4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38200" y="1319199"/>
            <a:ext cx="10515600" cy="468471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61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6AF80-E7AB-4C96-9ED9-5A0E1A490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341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6C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3EC17-E048-41D1-84F6-1E6729F8C6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52262" y="6335492"/>
            <a:ext cx="426377" cy="365125"/>
          </a:xfrm>
          <a:prstGeom prst="rect">
            <a:avLst/>
          </a:prstGeom>
        </p:spPr>
        <p:txBody>
          <a:bodyPr/>
          <a:lstStyle/>
          <a:p>
            <a:fld id="{CC1FAFA7-493E-49BA-8E70-4BF319AEAB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48BBA-2F08-487F-B2E4-7900BAC7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35491"/>
            <a:ext cx="4114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/>
              <a:t>bcs.org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C8EEB8C1-441B-42FD-AB03-5919A075CFE4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319226"/>
            <a:ext cx="10515600" cy="468471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323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6AF80-E7AB-4C96-9ED9-5A0E1A490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341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6C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3EC17-E048-41D1-84F6-1E6729F8C6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52262" y="6335492"/>
            <a:ext cx="426377" cy="365125"/>
          </a:xfrm>
          <a:prstGeom prst="rect">
            <a:avLst/>
          </a:prstGeom>
        </p:spPr>
        <p:txBody>
          <a:bodyPr/>
          <a:lstStyle/>
          <a:p>
            <a:fld id="{CC1FAFA7-493E-49BA-8E70-4BF319AEAB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48BBA-2F08-487F-B2E4-7900BAC7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35491"/>
            <a:ext cx="4114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/>
              <a:t>bcs.org</a:t>
            </a:r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F98F0569-9FC7-450E-9072-5DCF2868AD66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838200" y="1319267"/>
            <a:ext cx="10515600" cy="4668837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350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6AF80-E7AB-4C96-9ED9-5A0E1A490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341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6C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3EC17-E048-41D1-84F6-1E6729F8C6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52262" y="6335492"/>
            <a:ext cx="426377" cy="365125"/>
          </a:xfrm>
          <a:prstGeom prst="rect">
            <a:avLst/>
          </a:prstGeom>
        </p:spPr>
        <p:txBody>
          <a:bodyPr/>
          <a:lstStyle/>
          <a:p>
            <a:fld id="{CC1FAFA7-493E-49BA-8E70-4BF319AEAB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48BBA-2F08-487F-B2E4-7900BAC7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35491"/>
            <a:ext cx="4114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/>
              <a:t>bcs.org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135C4EF-E86D-4DEB-9982-DD9848D41A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1319253"/>
            <a:ext cx="10515600" cy="484346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25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D771509-C71A-1E43-BC32-768A72A02D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449" y="2146844"/>
            <a:ext cx="7146592" cy="17840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 cap="none" baseline="0">
                <a:solidFill>
                  <a:srgbClr val="151615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DA7E5B-9083-E449-BECF-1DFA7A028F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0322" y="5825142"/>
            <a:ext cx="10760765" cy="11881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9EF0180-BF99-DA41-A99E-513C1BB94006}"/>
              </a:ext>
            </a:extLst>
          </p:cNvPr>
          <p:cNvSpPr/>
          <p:nvPr userDrawn="1"/>
        </p:nvSpPr>
        <p:spPr>
          <a:xfrm>
            <a:off x="7255565" y="5675243"/>
            <a:ext cx="5377070" cy="1421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8B9306C-FC34-3245-94E3-3E8DCA248F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78572" y="155310"/>
            <a:ext cx="626251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62035C-58FE-CE42-8407-BDE20B3F26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5176" y="5230894"/>
            <a:ext cx="1035586" cy="132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25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CBD5D66-CC42-453C-BEB1-9C021147DD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449" y="2146844"/>
            <a:ext cx="6068232" cy="66697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 cap="all" baseline="0">
                <a:solidFill>
                  <a:srgbClr val="151615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PRESENTION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3BC291-7C39-BC4A-9275-C926A73FB6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738" y="3956266"/>
            <a:ext cx="6068232" cy="465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1" cap="all" baseline="0">
                <a:solidFill>
                  <a:srgbClr val="151615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Name 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096ADCE-3CCF-734D-BAD7-5B9F175A78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737" y="4570348"/>
            <a:ext cx="6068233" cy="465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0" cap="none" baseline="0">
                <a:solidFill>
                  <a:srgbClr val="151615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Job / </a:t>
            </a:r>
            <a:r>
              <a:rPr lang="en-US" err="1"/>
              <a:t>Organisation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9AECAB5-007B-3E49-9DA5-10B24A12B5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60880" y="-9939"/>
            <a:ext cx="5331120" cy="68916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073701C2-1536-F64F-A1DA-323CAB664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176" y="489141"/>
            <a:ext cx="2761488" cy="66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5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ain Title - Gre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FF18CFB-F746-0F46-A635-3A92AFC051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0322" y="5825142"/>
            <a:ext cx="10760765" cy="118816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5FB008-F930-234B-AFF8-39F8C970C6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671" y="684901"/>
            <a:ext cx="8277307" cy="66697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 cap="all" baseline="0">
                <a:solidFill>
                  <a:srgbClr val="151615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Presentation title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DDC8ECE-4919-7D40-8803-CC1013697C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960" y="2485677"/>
            <a:ext cx="5156938" cy="4739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1" cap="all" baseline="0">
                <a:solidFill>
                  <a:srgbClr val="151615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Name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4C4A3AE-DF9F-6847-9622-49674BB85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960" y="3099759"/>
            <a:ext cx="5156938" cy="4739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0" cap="none" baseline="0">
                <a:solidFill>
                  <a:srgbClr val="151615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Job / </a:t>
            </a:r>
            <a:r>
              <a:rPr lang="en-US" err="1"/>
              <a:t>Organisation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85AF3F-6EC9-5B42-88BD-A8813689E3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5176" y="5230894"/>
            <a:ext cx="1035586" cy="13220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8E680F-EABA-9340-89B3-5771B18C3E6C}"/>
              </a:ext>
            </a:extLst>
          </p:cNvPr>
          <p:cNvSpPr/>
          <p:nvPr userDrawn="1"/>
        </p:nvSpPr>
        <p:spPr>
          <a:xfrm>
            <a:off x="6530009" y="6027641"/>
            <a:ext cx="6202017" cy="1188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2B53716-E394-2045-A372-A047B1A746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16675" y="228600"/>
            <a:ext cx="6599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41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6AF80-E7AB-4C96-9ED9-5A0E1A490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341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FE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3EC17-E048-41D1-84F6-1E6729F8C6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52262" y="6335492"/>
            <a:ext cx="426377" cy="365125"/>
          </a:xfrm>
          <a:prstGeom prst="rect">
            <a:avLst/>
          </a:prstGeom>
        </p:spPr>
        <p:txBody>
          <a:bodyPr/>
          <a:lstStyle/>
          <a:p>
            <a:fld id="{CC1FAFA7-493E-49BA-8E70-4BF319AEAB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48BBA-2F08-487F-B2E4-7900BAC7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35491"/>
            <a:ext cx="4114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/>
              <a:t>bcs.org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123B5-0AD7-4F59-85F0-73E423FC4B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280160"/>
            <a:ext cx="4966252" cy="47682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buClr>
                <a:srgbClr val="FE3871"/>
              </a:buClr>
              <a:buFont typeface="Wingdings" panose="05000000000000000000" pitchFamily="2" charset="2"/>
              <a:buChar char="§"/>
              <a:defRPr sz="24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20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33F10D0-D83D-4025-A49F-A7BB6B4FA1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7548" y="1280160"/>
            <a:ext cx="4966252" cy="47682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20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63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6AF80-E7AB-4C96-9ED9-5A0E1A490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341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FE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123B5-0AD7-4F59-85F0-73E423FC4B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280160"/>
            <a:ext cx="10515600" cy="47682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buClr>
                <a:srgbClr val="FE3871"/>
              </a:buClr>
              <a:buFont typeface="Wingdings" panose="05000000000000000000" pitchFamily="2" charset="2"/>
              <a:buChar char="§"/>
              <a:defRPr sz="24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Clr>
                <a:srgbClr val="FE3871"/>
              </a:buClr>
              <a:buFont typeface="Wingdings" panose="05000000000000000000" pitchFamily="2" charset="2"/>
              <a:buChar char="§"/>
              <a:defRPr sz="20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rgbClr val="FE3871"/>
              </a:buClr>
              <a:buFont typeface="Wingdings" panose="05000000000000000000" pitchFamily="2" charset="2"/>
              <a:buChar char="§"/>
              <a:defRPr sz="18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rgbClr val="FE3871"/>
              </a:buClr>
              <a:buFont typeface="Wingdings" panose="05000000000000000000" pitchFamily="2" charset="2"/>
              <a:buChar char="§"/>
              <a:defRPr sz="16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Clr>
                <a:srgbClr val="FE3871"/>
              </a:buClr>
              <a:buFont typeface="Wingdings" panose="05000000000000000000" pitchFamily="2" charset="2"/>
              <a:buChar char="§"/>
              <a:defRPr sz="16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79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6AF80-E7AB-4C96-9ED9-5A0E1A490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341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FE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3EC17-E048-41D1-84F6-1E6729F8C6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52262" y="6335492"/>
            <a:ext cx="426377" cy="365125"/>
          </a:xfrm>
          <a:prstGeom prst="rect">
            <a:avLst/>
          </a:prstGeom>
        </p:spPr>
        <p:txBody>
          <a:bodyPr/>
          <a:lstStyle/>
          <a:p>
            <a:fld id="{CC1FAFA7-493E-49BA-8E70-4BF319AEAB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48BBA-2F08-487F-B2E4-7900BAC7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35491"/>
            <a:ext cx="4114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/>
              <a:t>bcs.org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123B5-0AD7-4F59-85F0-73E423FC4B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280160"/>
            <a:ext cx="4966252" cy="47682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buClr>
                <a:srgbClr val="FE3871"/>
              </a:buClr>
              <a:buFont typeface="Wingdings" panose="05000000000000000000" pitchFamily="2" charset="2"/>
              <a:buChar char="§"/>
              <a:defRPr sz="24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20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33F10D0-D83D-4025-A49F-A7BB6B4FA1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7548" y="1280160"/>
            <a:ext cx="4966252" cy="47682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20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18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6AF80-E7AB-4C96-9ED9-5A0E1A490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489051" cy="1067434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3EC17-E048-41D1-84F6-1E6729F8C6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52262" y="6335492"/>
            <a:ext cx="426377" cy="365125"/>
          </a:xfrm>
          <a:prstGeom prst="rect">
            <a:avLst/>
          </a:prstGeom>
        </p:spPr>
        <p:txBody>
          <a:bodyPr/>
          <a:lstStyle/>
          <a:p>
            <a:fld id="{CC1FAFA7-493E-49BA-8E70-4BF319AEAB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48BBA-2F08-487F-B2E4-7900BAC7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35491"/>
            <a:ext cx="4114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/>
              <a:t>bcs.org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BCF5040-1466-4C63-ABB1-A6EA1F437CE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820848"/>
            <a:ext cx="5489051" cy="43799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GB" sz="1800" b="0" i="0" smtClean="0">
                <a:solidFill>
                  <a:srgbClr val="151615"/>
                </a:solidFill>
                <a:effectLst/>
              </a:defRPr>
            </a:lvl1pPr>
            <a:lvl2pPr>
              <a:lnSpc>
                <a:spcPct val="10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ABE02D42-F51F-457B-9A1A-9810E7EB9C5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713537" y="3617842"/>
            <a:ext cx="4618397" cy="258293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7ED93B-1769-4D65-9258-096D40C926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13537" y="0"/>
            <a:ext cx="2582863" cy="33321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699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Image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6AF80-E7AB-4C96-9ED9-5A0E1A490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0850"/>
            <a:ext cx="10493735" cy="637371"/>
          </a:xfrm>
          <a:prstGeom prst="rect">
            <a:avLst/>
          </a:prstGeom>
        </p:spPr>
        <p:txBody>
          <a:bodyPr anchor="ctr" anchorCtr="0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3EC17-E048-41D1-84F6-1E6729F8C6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52262" y="6335492"/>
            <a:ext cx="426377" cy="365125"/>
          </a:xfrm>
          <a:prstGeom prst="rect">
            <a:avLst/>
          </a:prstGeom>
        </p:spPr>
        <p:txBody>
          <a:bodyPr/>
          <a:lstStyle/>
          <a:p>
            <a:fld id="{CC1FAFA7-493E-49BA-8E70-4BF319AEAB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48BBA-2F08-487F-B2E4-7900BAC7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35491"/>
            <a:ext cx="41148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/>
              <a:t>bcs.org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BCF5040-1466-4C63-ABB1-A6EA1F437CE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4420652"/>
            <a:ext cx="5489051" cy="17801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  <a:defRPr lang="en-GB" sz="1400" b="0" i="0" smtClean="0">
                <a:solidFill>
                  <a:srgbClr val="151615"/>
                </a:solidFill>
                <a:effectLst/>
              </a:defRPr>
            </a:lvl1pPr>
            <a:lvl2pPr>
              <a:lnSpc>
                <a:spcPct val="10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ABE02D42-F51F-457B-9A1A-9810E7EB9C5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713537" y="4420652"/>
            <a:ext cx="4618397" cy="1780121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§"/>
              <a:tabLst/>
              <a:defRPr sz="1400">
                <a:solidFill>
                  <a:srgbClr val="1516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7ED93B-1769-4D65-9258-096D40C926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342899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03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D78CA-37E0-4963-B7CD-142C57241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1196" y="6335492"/>
            <a:ext cx="4263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C1FAFA7-493E-49BA-8E70-4BF319AEAB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2990459-C938-41CE-BCC6-65800DA37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46396" y="63354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43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62" r:id="rId2"/>
    <p:sldLayoutId id="2147483755" r:id="rId3"/>
    <p:sldLayoutId id="2147483765" r:id="rId4"/>
    <p:sldLayoutId id="2147483766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97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7" r:id="rId2"/>
    <p:sldLayoutId id="2147483724" r:id="rId3"/>
    <p:sldLayoutId id="2147483725" r:id="rId4"/>
    <p:sldLayoutId id="2147483726" r:id="rId5"/>
    <p:sldLayoutId id="2147483728" r:id="rId6"/>
    <p:sldLayoutId id="2147483739" r:id="rId7"/>
    <p:sldLayoutId id="2147483740" r:id="rId8"/>
    <p:sldLayoutId id="2147483741" r:id="rId9"/>
    <p:sldLayoutId id="2147483742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14B7C4-D7D6-4F46-979F-16A02ED2C2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347" y="968039"/>
            <a:ext cx="6998055" cy="1687026"/>
          </a:xfrm>
        </p:spPr>
        <p:txBody>
          <a:bodyPr/>
          <a:lstStyle/>
          <a:p>
            <a:r>
              <a:rPr lang="en-US" sz="6000" dirty="0"/>
              <a:t>Let’s shape the future together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8D9BD7-4118-FE4A-874B-E72BCE8E2F09}"/>
              </a:ext>
            </a:extLst>
          </p:cNvPr>
          <p:cNvSpPr/>
          <p:nvPr/>
        </p:nvSpPr>
        <p:spPr>
          <a:xfrm>
            <a:off x="559517" y="3408242"/>
            <a:ext cx="5293737" cy="731198"/>
          </a:xfrm>
          <a:prstGeom prst="rect">
            <a:avLst/>
          </a:prstGeom>
          <a:solidFill>
            <a:srgbClr val="15161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5A25DF8-16EF-5C41-9F49-71E5E06A2B01}"/>
              </a:ext>
            </a:extLst>
          </p:cNvPr>
          <p:cNvSpPr txBox="1">
            <a:spLocks/>
          </p:cNvSpPr>
          <p:nvPr/>
        </p:nvSpPr>
        <p:spPr>
          <a:xfrm>
            <a:off x="559515" y="3402766"/>
            <a:ext cx="5293739" cy="66549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cap="none" baseline="0">
                <a:solidFill>
                  <a:srgbClr val="15161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</a:rPr>
              <a:t>Student Membership</a:t>
            </a:r>
          </a:p>
        </p:txBody>
      </p:sp>
    </p:spTree>
    <p:extLst>
      <p:ext uri="{BB962C8B-B14F-4D97-AF65-F5344CB8AC3E}">
        <p14:creationId xmlns:p14="http://schemas.microsoft.com/office/powerpoint/2010/main" val="209121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7B2F50-0B8C-D645-8767-1D6697350A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5671" y="402411"/>
            <a:ext cx="8277307" cy="666977"/>
          </a:xfrm>
        </p:spPr>
        <p:txBody>
          <a:bodyPr/>
          <a:lstStyle/>
          <a:p>
            <a:r>
              <a:rPr lang="en-GB" cap="none" dirty="0"/>
              <a:t>BCS is here for everyone</a:t>
            </a:r>
          </a:p>
          <a:p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55EB465F-ED2D-6746-9B10-C2F1183A04D4}"/>
              </a:ext>
            </a:extLst>
          </p:cNvPr>
          <p:cNvSpPr txBox="1">
            <a:spLocks/>
          </p:cNvSpPr>
          <p:nvPr/>
        </p:nvSpPr>
        <p:spPr>
          <a:xfrm>
            <a:off x="505671" y="4380089"/>
            <a:ext cx="7572894" cy="29131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cap="none" baseline="0">
                <a:solidFill>
                  <a:srgbClr val="15161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Let’s shape the future together.</a:t>
            </a:r>
            <a:endParaRPr lang="en-GB"/>
          </a:p>
          <a:p>
            <a:r>
              <a:rPr lang="en-GB"/>
              <a:t> </a:t>
            </a:r>
          </a:p>
          <a:p>
            <a:pPr>
              <a:lnSpc>
                <a:spcPct val="120000"/>
              </a:lnSpc>
            </a:pPr>
            <a:endParaRPr lang="en-GB" sz="1400"/>
          </a:p>
          <a:p>
            <a:endParaRPr lang="en-GB" sz="1400"/>
          </a:p>
          <a:p>
            <a:endParaRPr lang="en-GB" sz="140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3BEC6B5-234E-1A47-985F-C9E4ADF7A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55" y="1578521"/>
            <a:ext cx="7136846" cy="243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95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7B2F50-0B8C-D645-8767-1D6697350A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5671" y="402411"/>
            <a:ext cx="8277307" cy="718177"/>
          </a:xfrm>
        </p:spPr>
        <p:txBody>
          <a:bodyPr/>
          <a:lstStyle/>
          <a:p>
            <a:r>
              <a:rPr lang="en-GB" cap="none" dirty="0"/>
              <a:t>Upcoming Kent Branch events</a:t>
            </a:r>
          </a:p>
          <a:p>
            <a:endParaRPr lang="en-US" cap="none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cap="none" dirty="0"/>
              <a:t>3rd October</a:t>
            </a:r>
            <a:endParaRPr lang="en-GB" sz="1600" cap="none" dirty="0"/>
          </a:p>
          <a:p>
            <a:pPr marL="1028700" lvl="1" indent="-342900"/>
            <a:r>
              <a:rPr lang="en-GB" sz="2000" dirty="0"/>
              <a:t>How “Big” Ruins “Tech”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cap="none" dirty="0"/>
              <a:t>7</a:t>
            </a:r>
            <a:r>
              <a:rPr lang="en-GB" sz="2800" cap="none" baseline="30000" dirty="0"/>
              <a:t>th</a:t>
            </a:r>
            <a:r>
              <a:rPr lang="en-GB" sz="2800" cap="none" dirty="0"/>
              <a:t> November</a:t>
            </a:r>
          </a:p>
          <a:p>
            <a:pPr marL="1028700" lvl="1" indent="-342900"/>
            <a:r>
              <a:rPr lang="en-GB" sz="2000" dirty="0"/>
              <a:t>What On Earth To Make of CHATGPT?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cap="none" dirty="0"/>
              <a:t>5</a:t>
            </a:r>
            <a:r>
              <a:rPr lang="en-GB" sz="2800" cap="none" baseline="30000" dirty="0"/>
              <a:t>th</a:t>
            </a:r>
            <a:r>
              <a:rPr lang="en-GB" sz="2800" cap="none" dirty="0"/>
              <a:t> December</a:t>
            </a:r>
          </a:p>
          <a:p>
            <a:pPr marL="1028700" lvl="1" indent="-342900"/>
            <a:r>
              <a:rPr lang="en-GB" sz="2000" dirty="0"/>
              <a:t>Ethics to Ensure Open Source Is Sustainable</a:t>
            </a:r>
            <a:endParaRPr lang="en-US" sz="2000" cap="none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55EB465F-ED2D-6746-9B10-C2F1183A04D4}"/>
              </a:ext>
            </a:extLst>
          </p:cNvPr>
          <p:cNvSpPr txBox="1">
            <a:spLocks/>
          </p:cNvSpPr>
          <p:nvPr/>
        </p:nvSpPr>
        <p:spPr>
          <a:xfrm>
            <a:off x="505671" y="5109882"/>
            <a:ext cx="7572894" cy="2183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cap="none" baseline="0">
                <a:solidFill>
                  <a:srgbClr val="15161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r>
              <a:rPr lang="en-GB" dirty="0"/>
              <a:t> </a:t>
            </a:r>
          </a:p>
          <a:p>
            <a:pPr>
              <a:lnSpc>
                <a:spcPct val="120000"/>
              </a:lnSpc>
            </a:pPr>
            <a:endParaRPr lang="en-GB" sz="1400" dirty="0"/>
          </a:p>
          <a:p>
            <a:endParaRPr lang="en-GB" sz="1400" dirty="0"/>
          </a:p>
          <a:p>
            <a:endParaRPr lang="en-GB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C54731-760D-C2BD-6E0C-CD0B01E2EC6C}"/>
              </a:ext>
            </a:extLst>
          </p:cNvPr>
          <p:cNvSpPr txBox="1"/>
          <p:nvPr/>
        </p:nvSpPr>
        <p:spPr>
          <a:xfrm>
            <a:off x="505670" y="985083"/>
            <a:ext cx="6244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Canterbury)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883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186CE-C9D4-F34A-9EBE-B8726ACBD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76" y="1004105"/>
            <a:ext cx="5453396" cy="543341"/>
          </a:xfrm>
        </p:spPr>
        <p:txBody>
          <a:bodyPr/>
          <a:lstStyle/>
          <a:p>
            <a:r>
              <a:rPr lang="en-GB" dirty="0">
                <a:solidFill>
                  <a:srgbClr val="151615"/>
                </a:solidFill>
              </a:rPr>
              <a:t>Join today!</a:t>
            </a:r>
            <a:br>
              <a:rPr lang="en-GB" dirty="0">
                <a:solidFill>
                  <a:srgbClr val="151615"/>
                </a:solidFill>
              </a:rPr>
            </a:br>
            <a:endParaRPr lang="en-US" dirty="0">
              <a:solidFill>
                <a:srgbClr val="151615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12355-04D1-124B-983D-A703708BA7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5176" y="1697345"/>
            <a:ext cx="5720540" cy="4156550"/>
          </a:xfrm>
        </p:spPr>
        <p:txBody>
          <a:bodyPr>
            <a:normAutofit/>
          </a:bodyPr>
          <a:lstStyle/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n-GB" altLang="en-US" b="1" dirty="0"/>
              <a:t>For more information and to apply: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n-GB" altLang="en-US" b="1" dirty="0"/>
              <a:t> go to:</a:t>
            </a:r>
          </a:p>
          <a:p>
            <a:pPr marL="0" indent="0" eaLnBrk="1" hangingPunct="1">
              <a:buClrTx/>
              <a:buNone/>
            </a:pPr>
            <a:r>
              <a:rPr lang="en-GB" altLang="en-US" b="1" dirty="0"/>
              <a:t>    </a:t>
            </a:r>
            <a:r>
              <a:rPr lang="en-GB" altLang="en-US" sz="2000" b="1" u="sng" dirty="0">
                <a:solidFill>
                  <a:schemeClr val="tx2"/>
                </a:solidFill>
              </a:rPr>
              <a:t>tinyurl.com/</a:t>
            </a:r>
            <a:r>
              <a:rPr lang="en-GB" altLang="en-US" sz="2000" b="1" u="sng" dirty="0" err="1">
                <a:solidFill>
                  <a:schemeClr val="tx2"/>
                </a:solidFill>
              </a:rPr>
              <a:t>bcs</a:t>
            </a:r>
            <a:r>
              <a:rPr lang="en-GB" altLang="en-US" sz="2000" b="1" u="sng" dirty="0">
                <a:solidFill>
                  <a:schemeClr val="tx2"/>
                </a:solidFill>
              </a:rPr>
              <a:t>-student-membership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n-GB" altLang="en-US" b="1" dirty="0"/>
              <a:t>Membership fees as of September 2024: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n-GB" altLang="en-US" b="1" dirty="0"/>
              <a:t>£20 for 1 year (~38p per week) </a:t>
            </a:r>
            <a:r>
              <a:rPr lang="en-GB" altLang="en-US" b="1" i="1" dirty="0"/>
              <a:t>or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n-GB" altLang="en-US" b="1" dirty="0"/>
              <a:t>£30 for full course (~15p per week)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D61CBA-48A9-694E-9CEE-CDC25350A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322" y="5825142"/>
            <a:ext cx="10760765" cy="11881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200D8D-782B-A645-8D4A-0F351801E9F7}"/>
              </a:ext>
            </a:extLst>
          </p:cNvPr>
          <p:cNvSpPr/>
          <p:nvPr/>
        </p:nvSpPr>
        <p:spPr>
          <a:xfrm>
            <a:off x="7255565" y="5675243"/>
            <a:ext cx="5377070" cy="1421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750F704-2CD4-9B43-9B34-3748FF46F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572" y="155310"/>
            <a:ext cx="6262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94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186CE-C9D4-F34A-9EBE-B8726ACBD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76" y="1004105"/>
            <a:ext cx="5453396" cy="1595876"/>
          </a:xfrm>
        </p:spPr>
        <p:txBody>
          <a:bodyPr/>
          <a:lstStyle/>
          <a:p>
            <a:r>
              <a:rPr lang="en-GB" dirty="0">
                <a:solidFill>
                  <a:srgbClr val="151615"/>
                </a:solidFill>
              </a:rPr>
              <a:t>With BCS membership, there’s no limit to what you can achieve</a:t>
            </a:r>
            <a:br>
              <a:rPr lang="en-GB" dirty="0">
                <a:solidFill>
                  <a:srgbClr val="151615"/>
                </a:solidFill>
              </a:rPr>
            </a:br>
            <a:endParaRPr lang="en-US" dirty="0">
              <a:solidFill>
                <a:srgbClr val="151615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12355-04D1-124B-983D-A703708BA7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5176" y="3429000"/>
            <a:ext cx="5720540" cy="1501356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We are the professional membership community that gives access to a world of opportunities. We’ll help you gain the skills, expertise and experience needed for success, and to build your influence and reputation.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D61CBA-48A9-694E-9CEE-CDC25350A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322" y="5825142"/>
            <a:ext cx="10760765" cy="11881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200D8D-782B-A645-8D4A-0F351801E9F7}"/>
              </a:ext>
            </a:extLst>
          </p:cNvPr>
          <p:cNvSpPr/>
          <p:nvPr/>
        </p:nvSpPr>
        <p:spPr>
          <a:xfrm>
            <a:off x="7255565" y="5675243"/>
            <a:ext cx="5377070" cy="1421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750F704-2CD4-9B43-9B34-3748FF46F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572" y="155310"/>
            <a:ext cx="6262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36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186CE-C9D4-F34A-9EBE-B8726ACBD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76" y="365126"/>
            <a:ext cx="8244504" cy="598582"/>
          </a:xfrm>
        </p:spPr>
        <p:txBody>
          <a:bodyPr/>
          <a:lstStyle/>
          <a:p>
            <a:r>
              <a:rPr lang="en-GB" dirty="0">
                <a:solidFill>
                  <a:srgbClr val="151615"/>
                </a:solidFill>
              </a:rPr>
              <a:t>Get involved in the BCS Community</a:t>
            </a:r>
            <a:br>
              <a:rPr lang="en-GB" dirty="0"/>
            </a:br>
            <a:br>
              <a:rPr lang="en-GB" dirty="0">
                <a:solidFill>
                  <a:srgbClr val="151615"/>
                </a:solidFill>
              </a:rPr>
            </a:br>
            <a:endParaRPr lang="en-US" dirty="0">
              <a:solidFill>
                <a:srgbClr val="151615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12355-04D1-124B-983D-A703708BA7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5175" y="1185576"/>
            <a:ext cx="7923913" cy="352279"/>
          </a:xfrm>
        </p:spPr>
        <p:txBody>
          <a:bodyPr/>
          <a:lstStyle/>
          <a:p>
            <a:pPr marL="0" indent="0">
              <a:buNone/>
            </a:pPr>
            <a:r>
              <a:rPr lang="en-GB" sz="1400" dirty="0"/>
              <a:t>We’re a diverse community of professionals helping each other to thrive in the digital economy: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3B11A3-1225-794E-836D-037E2F335DEF}"/>
              </a:ext>
            </a:extLst>
          </p:cNvPr>
          <p:cNvSpPr/>
          <p:nvPr/>
        </p:nvSpPr>
        <p:spPr>
          <a:xfrm>
            <a:off x="625175" y="1856443"/>
            <a:ext cx="1831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accent6"/>
                </a:solidFill>
              </a:rPr>
              <a:t>70,000 </a:t>
            </a:r>
          </a:p>
          <a:p>
            <a:r>
              <a:rPr lang="en-GB" sz="2000" dirty="0">
                <a:solidFill>
                  <a:srgbClr val="151615"/>
                </a:solidFill>
              </a:rPr>
              <a:t>members</a:t>
            </a:r>
            <a:endParaRPr lang="en-US" sz="2000" dirty="0">
              <a:solidFill>
                <a:srgbClr val="151615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581A9D-0C64-8640-A44E-756E3AB54505}"/>
              </a:ext>
            </a:extLst>
          </p:cNvPr>
          <p:cNvSpPr/>
          <p:nvPr/>
        </p:nvSpPr>
        <p:spPr>
          <a:xfrm>
            <a:off x="2828548" y="1856443"/>
            <a:ext cx="1831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accent6"/>
                </a:solidFill>
              </a:rPr>
              <a:t>150 </a:t>
            </a:r>
          </a:p>
          <a:p>
            <a:r>
              <a:rPr lang="en-US" sz="2000" dirty="0">
                <a:solidFill>
                  <a:srgbClr val="151615"/>
                </a:solidFill>
              </a:rPr>
              <a:t>countries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D3AEB5-8C29-8A46-8089-CCCCD1966146}"/>
              </a:ext>
            </a:extLst>
          </p:cNvPr>
          <p:cNvSpPr/>
          <p:nvPr/>
        </p:nvSpPr>
        <p:spPr>
          <a:xfrm>
            <a:off x="5219207" y="1856443"/>
            <a:ext cx="33298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accent6"/>
                </a:solidFill>
              </a:rPr>
              <a:t>41</a:t>
            </a:r>
          </a:p>
          <a:p>
            <a:r>
              <a:rPr lang="en-US" sz="2000" dirty="0">
                <a:solidFill>
                  <a:srgbClr val="151615"/>
                </a:solidFill>
              </a:rPr>
              <a:t>regional branches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1413DA-658F-FA47-83C0-652050DD89AA}"/>
              </a:ext>
            </a:extLst>
          </p:cNvPr>
          <p:cNvSpPr/>
          <p:nvPr/>
        </p:nvSpPr>
        <p:spPr>
          <a:xfrm>
            <a:off x="625175" y="3167450"/>
            <a:ext cx="25366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accent6"/>
                </a:solidFill>
              </a:rPr>
              <a:t>20</a:t>
            </a:r>
          </a:p>
          <a:p>
            <a:r>
              <a:rPr lang="en-GB" sz="2000" dirty="0">
                <a:solidFill>
                  <a:srgbClr val="151615"/>
                </a:solidFill>
              </a:rPr>
              <a:t>student chapters</a:t>
            </a:r>
            <a:endParaRPr lang="en-US" sz="2000" dirty="0">
              <a:solidFill>
                <a:srgbClr val="15161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DABAFF-E3F6-B54C-A754-3F79DF713C0D}"/>
              </a:ext>
            </a:extLst>
          </p:cNvPr>
          <p:cNvSpPr/>
          <p:nvPr/>
        </p:nvSpPr>
        <p:spPr>
          <a:xfrm>
            <a:off x="2828548" y="3167450"/>
            <a:ext cx="1996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accent6"/>
                </a:solidFill>
              </a:rPr>
              <a:t>11</a:t>
            </a:r>
          </a:p>
          <a:p>
            <a:r>
              <a:rPr lang="en-US" sz="2000" dirty="0">
                <a:solidFill>
                  <a:srgbClr val="151615"/>
                </a:solidFill>
              </a:rPr>
              <a:t>international sections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9E05E6-858D-0846-90CA-C9985F2FAB97}"/>
              </a:ext>
            </a:extLst>
          </p:cNvPr>
          <p:cNvSpPr/>
          <p:nvPr/>
        </p:nvSpPr>
        <p:spPr>
          <a:xfrm>
            <a:off x="5219207" y="3167450"/>
            <a:ext cx="33298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accent6"/>
                </a:solidFill>
              </a:rPr>
              <a:t>52</a:t>
            </a:r>
          </a:p>
          <a:p>
            <a:r>
              <a:rPr lang="en-US" sz="2000" dirty="0">
                <a:solidFill>
                  <a:srgbClr val="151615"/>
                </a:solidFill>
              </a:rPr>
              <a:t>special interest</a:t>
            </a:r>
          </a:p>
          <a:p>
            <a:r>
              <a:rPr lang="en-US" sz="2000" dirty="0">
                <a:solidFill>
                  <a:srgbClr val="151615"/>
                </a:solidFill>
              </a:rPr>
              <a:t>groups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AD2C7F-25A6-DD4D-AFC8-A0C31CA70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322" y="5825142"/>
            <a:ext cx="10760765" cy="11881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D3920B8-F359-474B-A146-9248586AFE2B}"/>
              </a:ext>
            </a:extLst>
          </p:cNvPr>
          <p:cNvSpPr/>
          <p:nvPr/>
        </p:nvSpPr>
        <p:spPr>
          <a:xfrm>
            <a:off x="7190508" y="6027641"/>
            <a:ext cx="5541517" cy="1188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435B769-6CA4-9C46-AF4D-835C6351C3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35579" y="0"/>
            <a:ext cx="7087616" cy="70438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A220D36-47CC-9F48-BF60-9B665077F1B0}"/>
              </a:ext>
            </a:extLst>
          </p:cNvPr>
          <p:cNvSpPr/>
          <p:nvPr/>
        </p:nvSpPr>
        <p:spPr>
          <a:xfrm>
            <a:off x="719138" y="5010289"/>
            <a:ext cx="7131915" cy="1551970"/>
          </a:xfrm>
          <a:prstGeom prst="rect">
            <a:avLst/>
          </a:prstGeom>
          <a:solidFill>
            <a:srgbClr val="ABCC3A"/>
          </a:solidFill>
          <a:ln>
            <a:solidFill>
              <a:srgbClr val="ABC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CDF7D76F-436C-7D4C-8659-566CCAF73C91}"/>
              </a:ext>
            </a:extLst>
          </p:cNvPr>
          <p:cNvSpPr txBox="1">
            <a:spLocks/>
          </p:cNvSpPr>
          <p:nvPr/>
        </p:nvSpPr>
        <p:spPr>
          <a:xfrm>
            <a:off x="896624" y="6110627"/>
            <a:ext cx="5453396" cy="3421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E38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400">
                <a:solidFill>
                  <a:schemeClr val="accent6"/>
                </a:solidFill>
              </a:rPr>
              <a:t>James Hammond MBCS</a:t>
            </a:r>
            <a:br>
              <a:rPr lang="en-GB" sz="1400">
                <a:solidFill>
                  <a:schemeClr val="accent6"/>
                </a:solidFill>
              </a:rPr>
            </a:br>
            <a:br>
              <a:rPr lang="en-GB" sz="1400">
                <a:solidFill>
                  <a:schemeClr val="accent6"/>
                </a:solidFill>
              </a:rPr>
            </a:br>
            <a:endParaRPr lang="en-US" sz="1400">
              <a:solidFill>
                <a:schemeClr val="accent6"/>
              </a:solidFill>
            </a:endParaRP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7B59AAE2-6151-1745-8963-239660185DFA}"/>
              </a:ext>
            </a:extLst>
          </p:cNvPr>
          <p:cNvSpPr txBox="1">
            <a:spLocks/>
          </p:cNvSpPr>
          <p:nvPr/>
        </p:nvSpPr>
        <p:spPr>
          <a:xfrm>
            <a:off x="896624" y="5241645"/>
            <a:ext cx="6438289" cy="93126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E3871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1400" i="1">
                <a:latin typeface="Arial"/>
                <a:cs typeface="Arial"/>
              </a:rPr>
              <a:t>BCS Membership has helped me access a wealth of networking opportunities, across a wide range of IT professionals, and develop valuable professional relationships that have had a positive influence on my career</a:t>
            </a:r>
            <a:endParaRPr lang="en-US" sz="1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1088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AE5B7-2526-EA4E-B3D4-8ADF936B3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77" y="853571"/>
            <a:ext cx="3647278" cy="2080619"/>
          </a:xfrm>
        </p:spPr>
        <p:txBody>
          <a:bodyPr/>
          <a:lstStyle/>
          <a:p>
            <a:r>
              <a:rPr lang="en-GB" dirty="0">
                <a:solidFill>
                  <a:srgbClr val="151615"/>
                </a:solidFill>
              </a:rPr>
              <a:t>Benefits to support you, throughout your career </a:t>
            </a:r>
            <a:br>
              <a:rPr lang="en-GB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D88C08-0BF2-6E47-82B7-E1B4C6E237B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5176" y="3630516"/>
            <a:ext cx="3395981" cy="1682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dirty="0"/>
              <a:t>With BCS membership, you can find your career path, gain skills and expertise, prove your credentials, and shape the future of the IT industry. </a:t>
            </a:r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367532-F2F3-7042-A92F-7FD0A5D38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895" y="5834569"/>
            <a:ext cx="10760765" cy="1188168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94A5082-BF91-4641-9579-1DDB06A4EF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552369"/>
              </p:ext>
            </p:extLst>
          </p:nvPr>
        </p:nvGraphicFramePr>
        <p:xfrm>
          <a:off x="4272455" y="711782"/>
          <a:ext cx="7294365" cy="53979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58873">
                  <a:extLst>
                    <a:ext uri="{9D8B030D-6E8A-4147-A177-3AD203B41FA5}">
                      <a16:colId xmlns:a16="http://schemas.microsoft.com/office/drawing/2014/main" val="1695997653"/>
                    </a:ext>
                  </a:extLst>
                </a:gridCol>
                <a:gridCol w="1458873">
                  <a:extLst>
                    <a:ext uri="{9D8B030D-6E8A-4147-A177-3AD203B41FA5}">
                      <a16:colId xmlns:a16="http://schemas.microsoft.com/office/drawing/2014/main" val="1269508137"/>
                    </a:ext>
                  </a:extLst>
                </a:gridCol>
                <a:gridCol w="1458873">
                  <a:extLst>
                    <a:ext uri="{9D8B030D-6E8A-4147-A177-3AD203B41FA5}">
                      <a16:colId xmlns:a16="http://schemas.microsoft.com/office/drawing/2014/main" val="1422210074"/>
                    </a:ext>
                  </a:extLst>
                </a:gridCol>
                <a:gridCol w="1458873">
                  <a:extLst>
                    <a:ext uri="{9D8B030D-6E8A-4147-A177-3AD203B41FA5}">
                      <a16:colId xmlns:a16="http://schemas.microsoft.com/office/drawing/2014/main" val="1070374482"/>
                    </a:ext>
                  </a:extLst>
                </a:gridCol>
                <a:gridCol w="1458873">
                  <a:extLst>
                    <a:ext uri="{9D8B030D-6E8A-4147-A177-3AD203B41FA5}">
                      <a16:colId xmlns:a16="http://schemas.microsoft.com/office/drawing/2014/main" val="2589341838"/>
                    </a:ext>
                  </a:extLst>
                </a:gridCol>
              </a:tblGrid>
              <a:tr h="14723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0"/>
                        </a:spcAft>
                      </a:pPr>
                      <a:r>
                        <a:rPr lang="en-GB" sz="1400">
                          <a:solidFill>
                            <a:srgbClr val="151615"/>
                          </a:solidFill>
                          <a:effectLst/>
                        </a:rPr>
                        <a:t>Get on track</a:t>
                      </a:r>
                      <a:endParaRPr lang="en-GB" sz="1400">
                        <a:solidFill>
                          <a:srgbClr val="15161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3600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0"/>
                        </a:spcAft>
                      </a:pPr>
                      <a:r>
                        <a:rPr lang="en-GB" sz="1400">
                          <a:solidFill>
                            <a:srgbClr val="151615"/>
                          </a:solidFill>
                          <a:effectLst/>
                        </a:rPr>
                        <a:t>Get knowledge</a:t>
                      </a:r>
                      <a:endParaRPr lang="en-GB" sz="1400">
                        <a:solidFill>
                          <a:srgbClr val="15161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3600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0"/>
                        </a:spcAft>
                      </a:pPr>
                      <a:r>
                        <a:rPr lang="en-GB" sz="1400">
                          <a:solidFill>
                            <a:srgbClr val="151615"/>
                          </a:solidFill>
                          <a:effectLst/>
                        </a:rPr>
                        <a:t>Get recognised</a:t>
                      </a:r>
                      <a:endParaRPr lang="en-GB" sz="1400">
                        <a:solidFill>
                          <a:srgbClr val="15161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3600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0"/>
                        </a:spcAft>
                      </a:pPr>
                      <a:r>
                        <a:rPr lang="en-GB" sz="1400">
                          <a:solidFill>
                            <a:srgbClr val="151615"/>
                          </a:solidFill>
                          <a:effectLst/>
                        </a:rPr>
                        <a:t>Get connected</a:t>
                      </a:r>
                      <a:endParaRPr lang="en-GB" sz="1400">
                        <a:solidFill>
                          <a:srgbClr val="15161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3600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0"/>
                        </a:spcAft>
                      </a:pPr>
                      <a:r>
                        <a:rPr lang="en-GB" sz="1400">
                          <a:solidFill>
                            <a:srgbClr val="151615"/>
                          </a:solidFill>
                          <a:effectLst/>
                        </a:rPr>
                        <a:t>Get influential</a:t>
                      </a:r>
                      <a:endParaRPr lang="en-GB" sz="1400">
                        <a:solidFill>
                          <a:srgbClr val="15161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360000" anchor="b"/>
                </a:tc>
                <a:extLst>
                  <a:ext uri="{0D108BD9-81ED-4DB2-BD59-A6C34878D82A}">
                    <a16:rowId xmlns:a16="http://schemas.microsoft.com/office/drawing/2014/main" val="4231418991"/>
                  </a:ext>
                </a:extLst>
              </a:tr>
              <a:tr h="1240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Advice, tools and support to improve your skills and accelerate your career path</a:t>
                      </a:r>
                      <a:endParaRPr lang="en-GB" sz="105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1800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solidFill>
                            <a:schemeClr val="tx2"/>
                          </a:solidFill>
                          <a:effectLst/>
                        </a:rPr>
                        <a:t>Access to reports, webinars and publications to keep your knowledge and skills up to date</a:t>
                      </a:r>
                      <a:endParaRPr lang="en-GB" sz="105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1800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solidFill>
                            <a:schemeClr val="tx2"/>
                          </a:solidFill>
                          <a:effectLst/>
                        </a:rPr>
                        <a:t>Globally recognised professional qualifications and standards for you and your team</a:t>
                      </a:r>
                      <a:endParaRPr lang="en-GB" sz="105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1800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solidFill>
                            <a:schemeClr val="tx2"/>
                          </a:solidFill>
                          <a:effectLst/>
                        </a:rPr>
                        <a:t>Seminars and events with opportunities to network and collaborate with your peers</a:t>
                      </a:r>
                      <a:endParaRPr lang="en-GB" sz="105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1800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solidFill>
                            <a:schemeClr val="tx2"/>
                          </a:solidFill>
                          <a:effectLst/>
                        </a:rPr>
                        <a:t>Thought leadership, strategic direction and growing the industry voice</a:t>
                      </a:r>
                      <a:endParaRPr lang="en-GB" sz="105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180000" marB="0"/>
                </a:tc>
                <a:extLst>
                  <a:ext uri="{0D108BD9-81ED-4DB2-BD59-A6C34878D82A}">
                    <a16:rowId xmlns:a16="http://schemas.microsoft.com/office/drawing/2014/main" val="1573518175"/>
                  </a:ext>
                </a:extLst>
              </a:tr>
              <a:tr h="1472345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>
                          <a:solidFill>
                            <a:schemeClr val="tx2"/>
                          </a:solidFill>
                          <a:effectLst/>
                        </a:rPr>
                        <a:t>CV Builder tool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>
                          <a:solidFill>
                            <a:schemeClr val="tx2"/>
                          </a:solidFill>
                          <a:effectLst/>
                        </a:rPr>
                        <a:t>CV 360 evaluation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>
                          <a:solidFill>
                            <a:schemeClr val="tx2"/>
                          </a:solidFill>
                          <a:effectLst/>
                        </a:rPr>
                        <a:t>1,000+ e-learning courses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>
                          <a:solidFill>
                            <a:schemeClr val="tx2"/>
                          </a:solidFill>
                          <a:effectLst/>
                        </a:rPr>
                        <a:t>Get a mentor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>
                          <a:solidFill>
                            <a:schemeClr val="tx2"/>
                          </a:solidFill>
                          <a:effectLst/>
                        </a:rPr>
                        <a:t>Jobs board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>
                          <a:solidFill>
                            <a:schemeClr val="tx2"/>
                          </a:solidFill>
                          <a:effectLst/>
                        </a:rPr>
                        <a:t>Member CPD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>
                          <a:solidFill>
                            <a:schemeClr val="tx2"/>
                          </a:solidFill>
                          <a:effectLst/>
                        </a:rPr>
                        <a:t>Careers inspiration</a:t>
                      </a:r>
                      <a:endParaRPr lang="en-GB" sz="105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144000" marB="7200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 kern="1200" dirty="0">
                          <a:solidFill>
                            <a:schemeClr val="tx2"/>
                          </a:solidFill>
                          <a:effectLst/>
                        </a:rPr>
                        <a:t>ITNow magazine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 kern="1200" dirty="0">
                          <a:solidFill>
                            <a:schemeClr val="tx2"/>
                          </a:solidFill>
                          <a:effectLst/>
                        </a:rPr>
                        <a:t>e-Newsletters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 kern="1200" dirty="0">
                          <a:solidFill>
                            <a:schemeClr val="tx2"/>
                          </a:solidFill>
                          <a:effectLst/>
                        </a:rPr>
                        <a:t>Monthly webinars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 kern="1200" dirty="0">
                          <a:solidFill>
                            <a:schemeClr val="tx2"/>
                          </a:solidFill>
                          <a:effectLst/>
                        </a:rPr>
                        <a:t>Podcasts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 kern="1200" dirty="0">
                          <a:solidFill>
                            <a:schemeClr val="tx2"/>
                          </a:solidFill>
                          <a:effectLst/>
                        </a:rPr>
                        <a:t>Policy briefings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 kern="1200" dirty="0">
                          <a:solidFill>
                            <a:schemeClr val="tx2"/>
                          </a:solidFill>
                          <a:effectLst/>
                        </a:rPr>
                        <a:t>Regular member surveys and reports</a:t>
                      </a:r>
                      <a:r>
                        <a:rPr lang="en-GB" sz="105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05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rgbClr val="007A87"/>
                        </a:buClr>
                        <a:buNone/>
                      </a:pPr>
                      <a:endParaRPr lang="en-GB" sz="105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T="144000" marB="7200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 kern="1200">
                          <a:solidFill>
                            <a:schemeClr val="tx2"/>
                          </a:solidFill>
                          <a:effectLst/>
                        </a:rPr>
                        <a:t>Industry skills framework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 kern="1200">
                          <a:solidFill>
                            <a:schemeClr val="tx2"/>
                          </a:solidFill>
                          <a:effectLst/>
                        </a:rPr>
                        <a:t>Personal development log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GB" sz="1050" kern="1200">
                          <a:solidFill>
                            <a:schemeClr val="tx2"/>
                          </a:solidFill>
                          <a:effectLst/>
                        </a:rPr>
                        <a:t>BCS Professional Certifications in 11 specialist areas of technology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Tx/>
                        <a:buFont typeface="Wingdings" pitchFamily="2" charset="2"/>
                        <a:buChar char="§"/>
                      </a:pPr>
                      <a:r>
                        <a:rPr lang="en-GB" sz="1050" kern="1200">
                          <a:solidFill>
                            <a:schemeClr val="tx2"/>
                          </a:solidFill>
                          <a:effectLst/>
                        </a:rPr>
                        <a:t>Professional registration pathways to chartered status</a:t>
                      </a:r>
                    </a:p>
                    <a:p>
                      <a:pPr marL="171450" indent="-171450"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endParaRPr lang="en-GB" sz="1050" kern="120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171450" indent="-171450"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endParaRPr lang="en-US" sz="105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44000" marB="72000"/>
                </a:tc>
                <a:tc>
                  <a:txBody>
                    <a:bodyPr/>
                    <a:lstStyle/>
                    <a:p>
                      <a:pPr marL="171450" indent="-171450">
                        <a:spcBef>
                          <a:spcPts val="600"/>
                        </a:spcBef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 kern="1200">
                          <a:solidFill>
                            <a:schemeClr val="tx2"/>
                          </a:solidFill>
                          <a:effectLst/>
                        </a:rPr>
                        <a:t>BCS conferences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 kern="1200">
                          <a:solidFill>
                            <a:schemeClr val="tx2"/>
                          </a:solidFill>
                          <a:effectLst/>
                        </a:rPr>
                        <a:t>Regional branch events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 kern="1200">
                          <a:solidFill>
                            <a:schemeClr val="tx2"/>
                          </a:solidFill>
                          <a:effectLst/>
                        </a:rPr>
                        <a:t>Special Interest Group events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 kern="1200">
                          <a:solidFill>
                            <a:schemeClr val="tx2"/>
                          </a:solidFill>
                          <a:effectLst/>
                        </a:rPr>
                        <a:t>Community Forum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 kern="1200">
                          <a:solidFill>
                            <a:schemeClr val="tx2"/>
                          </a:solidFill>
                          <a:effectLst/>
                        </a:rPr>
                        <a:t>Volunteering opportunities</a:t>
                      </a:r>
                    </a:p>
                    <a:p>
                      <a:pPr marL="171450" indent="-171450"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endParaRPr lang="en-US" sz="105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44000" marB="72000"/>
                </a:tc>
                <a:tc>
                  <a:txBody>
                    <a:bodyPr/>
                    <a:lstStyle/>
                    <a:p>
                      <a:pPr marL="171450" indent="-171450">
                        <a:spcBef>
                          <a:spcPts val="600"/>
                        </a:spcBef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 kern="1200" dirty="0">
                          <a:solidFill>
                            <a:schemeClr val="tx2"/>
                          </a:solidFill>
                          <a:effectLst/>
                        </a:rPr>
                        <a:t>Input to government consultations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 kern="1200" dirty="0">
                          <a:solidFill>
                            <a:schemeClr val="tx2"/>
                          </a:solidFill>
                          <a:effectLst/>
                        </a:rPr>
                        <a:t>Member snap surveys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 kern="1200" dirty="0">
                          <a:solidFill>
                            <a:schemeClr val="tx2"/>
                          </a:solidFill>
                          <a:effectLst/>
                        </a:rPr>
                        <a:t>Speaking opportunities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r>
                        <a:rPr lang="en-GB" sz="1050" kern="1200" dirty="0">
                          <a:solidFill>
                            <a:schemeClr val="tx2"/>
                          </a:solidFill>
                          <a:effectLst/>
                        </a:rPr>
                        <a:t>Mentor programme</a:t>
                      </a:r>
                    </a:p>
                    <a:p>
                      <a:pPr marL="171450" indent="-171450">
                        <a:buClr>
                          <a:schemeClr val="accent6"/>
                        </a:buClr>
                        <a:buFont typeface="Wingdings" pitchFamily="2" charset="2"/>
                        <a:buChar char="§"/>
                      </a:pPr>
                      <a:endParaRPr lang="en-US" sz="105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44000" marB="72000"/>
                </a:tc>
                <a:extLst>
                  <a:ext uri="{0D108BD9-81ED-4DB2-BD59-A6C34878D82A}">
                    <a16:rowId xmlns:a16="http://schemas.microsoft.com/office/drawing/2014/main" val="3709142308"/>
                  </a:ext>
                </a:extLst>
              </a:tr>
            </a:tbl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D940B2EF-8726-D544-A194-1D99DA983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706570" y="955613"/>
            <a:ext cx="426133" cy="49169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97E3CD8-CFF9-D149-9219-D472187FC2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724147" y="909965"/>
            <a:ext cx="593104" cy="54538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3AD98B-8CFF-E54C-B39D-1B1BB9B2AB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101377" y="906769"/>
            <a:ext cx="589377" cy="58937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412B12D-EA68-014A-BBF3-63835D0FAD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575287" y="951908"/>
            <a:ext cx="499097" cy="49909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9FFF29E-6CD8-A541-B4B4-F46CBAECE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248919" y="982772"/>
            <a:ext cx="438215" cy="47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71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66A1D6-B0E9-194E-804D-D9E3335AF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322" y="5825142"/>
            <a:ext cx="10760765" cy="1188168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6111E365-1770-AA4E-90C0-4CA62F3E0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76" y="365126"/>
            <a:ext cx="9657668" cy="657912"/>
          </a:xfrm>
        </p:spPr>
        <p:txBody>
          <a:bodyPr/>
          <a:lstStyle/>
          <a:p>
            <a:r>
              <a:rPr lang="en-GB" dirty="0">
                <a:solidFill>
                  <a:srgbClr val="151615"/>
                </a:solidFill>
              </a:rPr>
              <a:t>Career tools to </a:t>
            </a:r>
            <a:r>
              <a:rPr lang="en-GB">
                <a:solidFill>
                  <a:srgbClr val="151615"/>
                </a:solidFill>
              </a:rPr>
              <a:t>support your development</a:t>
            </a:r>
            <a:endParaRPr lang="en-US" dirty="0">
              <a:solidFill>
                <a:srgbClr val="151615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9046A93-0D0A-BF41-BC59-A900A76F1E5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8031" y="1298878"/>
            <a:ext cx="3842369" cy="1229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dirty="0">
                <a:solidFill>
                  <a:schemeClr val="tx2"/>
                </a:solidFill>
              </a:rPr>
              <a:t>BCS tools offer the perfect blend of practical support and industry informed guidance to supplement your teaching, increasing their employability once they enter the job market.</a:t>
            </a: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421589F-A401-6E4F-A4FE-527724C07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655" y="2849174"/>
            <a:ext cx="4027959" cy="40703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50DAFD-5AB5-954B-9A7E-B5E71556CCF9}"/>
              </a:ext>
            </a:extLst>
          </p:cNvPr>
          <p:cNvSpPr/>
          <p:nvPr/>
        </p:nvSpPr>
        <p:spPr>
          <a:xfrm>
            <a:off x="2998739" y="5185892"/>
            <a:ext cx="7284105" cy="13162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B8F4870-448E-1640-9D31-091C98D9E749}"/>
              </a:ext>
            </a:extLst>
          </p:cNvPr>
          <p:cNvSpPr txBox="1">
            <a:spLocks/>
          </p:cNvSpPr>
          <p:nvPr/>
        </p:nvSpPr>
        <p:spPr>
          <a:xfrm>
            <a:off x="3256435" y="5351363"/>
            <a:ext cx="6841374" cy="5424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E3871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i="1"/>
              <a:t>I joined BCS as a professional member to increase my visibility within the community and benefit from the advice and experience of other members</a:t>
            </a:r>
            <a:r>
              <a:rPr lang="en-GB" sz="1400"/>
              <a:t> </a:t>
            </a:r>
            <a:endParaRPr lang="en-GB" sz="1400">
              <a:solidFill>
                <a:sysClr val="windowText" lastClr="000000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EB8EAB1-8B0A-4C42-959B-B0371CF069EC}"/>
              </a:ext>
            </a:extLst>
          </p:cNvPr>
          <p:cNvSpPr txBox="1">
            <a:spLocks/>
          </p:cNvSpPr>
          <p:nvPr/>
        </p:nvSpPr>
        <p:spPr>
          <a:xfrm>
            <a:off x="3273061" y="5986884"/>
            <a:ext cx="4541850" cy="3046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E3871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300" b="1">
                <a:solidFill>
                  <a:schemeClr val="accent6"/>
                </a:solidFill>
              </a:rPr>
              <a:t>Ash </a:t>
            </a:r>
            <a:r>
              <a:rPr lang="en-GB" sz="1300" b="1" err="1">
                <a:solidFill>
                  <a:schemeClr val="accent6"/>
                </a:solidFill>
              </a:rPr>
              <a:t>Camidge</a:t>
            </a:r>
            <a:r>
              <a:rPr lang="en-GB" sz="1300" b="1">
                <a:solidFill>
                  <a:schemeClr val="accent6"/>
                </a:solidFill>
              </a:rPr>
              <a:t> MBCS</a:t>
            </a:r>
          </a:p>
          <a:p>
            <a:pPr marL="0" indent="0">
              <a:buNone/>
            </a:pPr>
            <a:endParaRPr lang="en-GB" sz="1400" b="1">
              <a:solidFill>
                <a:schemeClr val="accent6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425BB3-69EE-40B0-86D7-3227AA8B405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574" y="1123561"/>
            <a:ext cx="702305" cy="10297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707B14-7D6F-4A28-A6DB-864899AEDC2F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68" y="3375771"/>
            <a:ext cx="1077254" cy="8377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D6DBCF-FC68-4B42-AA73-BBC0654F8C3F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136" y="3325679"/>
            <a:ext cx="1150011" cy="7975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427C33-B97A-4743-B359-045AD9941C28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81293"/>
            <a:ext cx="1015959" cy="9219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6C46E7-F9BE-46B8-ABCA-F6AD7B9A82D7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493" y="1260369"/>
            <a:ext cx="1039462" cy="9283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2FC7FD3-EFE8-4009-843A-D9997B482BAA}"/>
              </a:ext>
            </a:extLst>
          </p:cNvPr>
          <p:cNvSpPr txBox="1"/>
          <p:nvPr/>
        </p:nvSpPr>
        <p:spPr>
          <a:xfrm>
            <a:off x="8225555" y="3188864"/>
            <a:ext cx="925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tx2"/>
                </a:solidFill>
                <a:ea typeface="Arial" charset="0"/>
                <a:cs typeface="Arial" charset="0"/>
              </a:rPr>
              <a:t>£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0C0631-340B-41ED-BC17-E634E015FCC0}"/>
              </a:ext>
            </a:extLst>
          </p:cNvPr>
          <p:cNvSpPr txBox="1"/>
          <p:nvPr/>
        </p:nvSpPr>
        <p:spPr>
          <a:xfrm>
            <a:off x="7604851" y="2276468"/>
            <a:ext cx="215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7A87"/>
                </a:solidFill>
                <a:ea typeface="Arial" charset="0"/>
                <a:cs typeface="Arial" charset="0"/>
              </a:rPr>
              <a:t>Post nominals MBCS </a:t>
            </a:r>
            <a:r>
              <a:rPr lang="en-GB" sz="1600" b="1">
                <a:solidFill>
                  <a:srgbClr val="007A87"/>
                </a:solidFill>
                <a:ea typeface="Arial" charset="0"/>
                <a:cs typeface="Arial" charset="0"/>
              </a:rPr>
              <a:t>/ AMBCS</a:t>
            </a:r>
            <a:endParaRPr lang="en-GB" sz="1600" b="1" dirty="0">
              <a:solidFill>
                <a:srgbClr val="007A87"/>
              </a:solidFill>
              <a:ea typeface="Arial" charset="0"/>
              <a:cs typeface="Arial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1DE1F6-DCD3-4719-9722-87EE57AFBE15}"/>
              </a:ext>
            </a:extLst>
          </p:cNvPr>
          <p:cNvSpPr txBox="1"/>
          <p:nvPr/>
        </p:nvSpPr>
        <p:spPr>
          <a:xfrm>
            <a:off x="7781411" y="4336686"/>
            <a:ext cx="1752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7A87"/>
                </a:solidFill>
                <a:ea typeface="Arial" charset="0"/>
                <a:cs typeface="Arial" charset="0"/>
              </a:rPr>
              <a:t>Discounted training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88EC82-7D09-48FA-9338-965C57112C9C}"/>
              </a:ext>
            </a:extLst>
          </p:cNvPr>
          <p:cNvSpPr txBox="1"/>
          <p:nvPr/>
        </p:nvSpPr>
        <p:spPr>
          <a:xfrm>
            <a:off x="5708333" y="4336686"/>
            <a:ext cx="1810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7A87"/>
                </a:solidFill>
                <a:ea typeface="Arial" charset="0"/>
                <a:cs typeface="Arial" charset="0"/>
              </a:rPr>
              <a:t>Springboard- Career centre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3057A1-42F7-4368-BB8E-FC7EBD133B57}"/>
              </a:ext>
            </a:extLst>
          </p:cNvPr>
          <p:cNvSpPr txBox="1"/>
          <p:nvPr/>
        </p:nvSpPr>
        <p:spPr>
          <a:xfrm>
            <a:off x="5783226" y="2273160"/>
            <a:ext cx="1660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7A87"/>
                </a:solidFill>
                <a:ea typeface="Arial" charset="0"/>
                <a:cs typeface="Arial" charset="0"/>
              </a:rPr>
              <a:t>Online</a:t>
            </a:r>
          </a:p>
          <a:p>
            <a:pPr algn="ctr"/>
            <a:r>
              <a:rPr lang="en-GB" sz="1600" b="1" dirty="0">
                <a:solidFill>
                  <a:srgbClr val="007A87"/>
                </a:solidFill>
                <a:ea typeface="Arial" charset="0"/>
                <a:cs typeface="Arial" charset="0"/>
              </a:rPr>
              <a:t>PDP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D06C35-0113-4C3B-9FC4-0EB0EA980063}"/>
              </a:ext>
            </a:extLst>
          </p:cNvPr>
          <p:cNvSpPr txBox="1"/>
          <p:nvPr/>
        </p:nvSpPr>
        <p:spPr>
          <a:xfrm>
            <a:off x="9997675" y="2279922"/>
            <a:ext cx="1660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7A87"/>
                </a:solidFill>
                <a:ea typeface="Arial" charset="0"/>
                <a:cs typeface="Arial" charset="0"/>
              </a:rPr>
              <a:t>Mentoring network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597DA6-C0C1-428E-ACFD-EB703310E6E8}"/>
              </a:ext>
            </a:extLst>
          </p:cNvPr>
          <p:cNvSpPr txBox="1"/>
          <p:nvPr/>
        </p:nvSpPr>
        <p:spPr>
          <a:xfrm>
            <a:off x="10114004" y="4297413"/>
            <a:ext cx="1427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7A87"/>
                </a:solidFill>
                <a:ea typeface="Arial" charset="0"/>
                <a:cs typeface="Arial" charset="0"/>
              </a:rPr>
              <a:t>Access to SFIA</a:t>
            </a:r>
            <a:r>
              <a:rPr lang="en-GB" sz="1600" i="1" dirty="0">
                <a:solidFill>
                  <a:srgbClr val="007A87"/>
                </a:solidFill>
                <a:ea typeface="Arial" charset="0"/>
                <a:cs typeface="Arial" charset="0"/>
              </a:rPr>
              <a:t>plus</a:t>
            </a:r>
          </a:p>
        </p:txBody>
      </p:sp>
    </p:spTree>
    <p:extLst>
      <p:ext uri="{BB962C8B-B14F-4D97-AF65-F5344CB8AC3E}">
        <p14:creationId xmlns:p14="http://schemas.microsoft.com/office/powerpoint/2010/main" val="372780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6EFDECC-4B0B-9B4F-947B-13907703C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34" y="5659254"/>
            <a:ext cx="12272792" cy="135512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A182FEF-105B-9A47-8A65-8B89FD2BB996}"/>
              </a:ext>
            </a:extLst>
          </p:cNvPr>
          <p:cNvSpPr txBox="1">
            <a:spLocks/>
          </p:cNvSpPr>
          <p:nvPr/>
        </p:nvSpPr>
        <p:spPr>
          <a:xfrm>
            <a:off x="625176" y="365126"/>
            <a:ext cx="9657668" cy="1056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E38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>
                <a:solidFill>
                  <a:srgbClr val="151615"/>
                </a:solidFill>
              </a:rPr>
              <a:t>MyBCS- Member secure area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408AD12A-BA94-48AE-8665-7E1BEA38BE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80" t="30984" r="20699" b="21088"/>
          <a:stretch/>
        </p:blipFill>
        <p:spPr>
          <a:xfrm>
            <a:off x="3163117" y="2479410"/>
            <a:ext cx="6728179" cy="4175541"/>
          </a:xfrm>
          <a:prstGeom prst="rect">
            <a:avLst/>
          </a:prstGeom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95C426A2-E229-BD4A-9C96-7B9EAECE4236}"/>
              </a:ext>
            </a:extLst>
          </p:cNvPr>
          <p:cNvSpPr txBox="1">
            <a:spLocks/>
          </p:cNvSpPr>
          <p:nvPr/>
        </p:nvSpPr>
        <p:spPr>
          <a:xfrm>
            <a:off x="625176" y="1421176"/>
            <a:ext cx="4786346" cy="9383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E3871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400" dirty="0">
              <a:solidFill>
                <a:schemeClr val="tx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33526C-C144-4B2E-8FF9-B3C65C1B32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698" t="-2018" r="-5385"/>
          <a:stretch/>
        </p:blipFill>
        <p:spPr>
          <a:xfrm>
            <a:off x="6846825" y="1304077"/>
            <a:ext cx="3116401" cy="4991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C3DA1E-6FCC-4D7E-8F82-130CEFB29F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412" t="-2623" r="-1927" b="-3630"/>
          <a:stretch/>
        </p:blipFill>
        <p:spPr>
          <a:xfrm>
            <a:off x="8134426" y="2877078"/>
            <a:ext cx="3657600" cy="34184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BE1F99D-3A5E-42A0-BE33-87BDDAA0871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8031" y="1298878"/>
            <a:ext cx="3842369" cy="1229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dirty="0">
                <a:solidFill>
                  <a:schemeClr val="tx2"/>
                </a:solidFill>
              </a:rPr>
              <a:t>Access member only tools to support development and plot career pathways: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82B8E4A1-302F-4535-B722-B796A24A6022}"/>
              </a:ext>
            </a:extLst>
          </p:cNvPr>
          <p:cNvSpPr txBox="1">
            <a:spLocks/>
          </p:cNvSpPr>
          <p:nvPr/>
        </p:nvSpPr>
        <p:spPr>
          <a:xfrm>
            <a:off x="625177" y="2035072"/>
            <a:ext cx="3116402" cy="36734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E3871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GB" sz="1200" dirty="0"/>
              <a:t>Bite size e-learning modules</a:t>
            </a:r>
          </a:p>
          <a:p>
            <a:pPr lvl="1">
              <a:buClr>
                <a:schemeClr val="accent6"/>
              </a:buClr>
            </a:pPr>
            <a:r>
              <a:rPr lang="en-GB" sz="900" dirty="0"/>
              <a:t>Business, management and technical</a:t>
            </a:r>
          </a:p>
          <a:p>
            <a:pPr>
              <a:buClr>
                <a:schemeClr val="accent6"/>
              </a:buClr>
            </a:pPr>
            <a:r>
              <a:rPr lang="en-GB" sz="1200" dirty="0"/>
              <a:t>Personal assessments</a:t>
            </a:r>
          </a:p>
          <a:p>
            <a:pPr lvl="1">
              <a:buClr>
                <a:schemeClr val="accent6"/>
              </a:buClr>
            </a:pPr>
            <a:r>
              <a:rPr lang="en-GB" sz="900" dirty="0"/>
              <a:t>Aptitude personality, resilience, assertiveness &amp; motivations</a:t>
            </a:r>
          </a:p>
          <a:p>
            <a:pPr>
              <a:buClr>
                <a:schemeClr val="accent6"/>
              </a:buClr>
            </a:pPr>
            <a:r>
              <a:rPr lang="en-GB" sz="1200" dirty="0"/>
              <a:t>Career pathways</a:t>
            </a:r>
          </a:p>
          <a:p>
            <a:pPr lvl="1">
              <a:buClr>
                <a:schemeClr val="accent6"/>
              </a:buClr>
            </a:pPr>
            <a:r>
              <a:rPr lang="en-GB" sz="900" dirty="0"/>
              <a:t>Task planning tool to support career development</a:t>
            </a:r>
          </a:p>
          <a:p>
            <a:pPr>
              <a:buClr>
                <a:schemeClr val="accent6"/>
              </a:buClr>
            </a:pPr>
            <a:r>
              <a:rPr lang="en-GB" sz="1200" dirty="0"/>
              <a:t>Interview simulator &amp; advice</a:t>
            </a:r>
          </a:p>
          <a:p>
            <a:pPr lvl="1">
              <a:buClr>
                <a:schemeClr val="accent6"/>
              </a:buClr>
            </a:pPr>
            <a:r>
              <a:rPr lang="en-GB" sz="900" dirty="0"/>
              <a:t>Tips &amp; support for going into the workplace or that next role on your journey</a:t>
            </a:r>
          </a:p>
          <a:p>
            <a:pPr>
              <a:buClr>
                <a:schemeClr val="accent6"/>
              </a:buClr>
            </a:pPr>
            <a:r>
              <a:rPr lang="en-GB" sz="1200" dirty="0"/>
              <a:t>Browse </a:t>
            </a:r>
            <a:r>
              <a:rPr lang="en-GB" sz="1200" dirty="0" err="1"/>
              <a:t>SFIA</a:t>
            </a:r>
            <a:r>
              <a:rPr lang="en-GB" sz="1200" b="1" i="1" dirty="0" err="1"/>
              <a:t>plus</a:t>
            </a:r>
            <a:endParaRPr lang="en-GB" sz="1200" b="1" i="1" dirty="0"/>
          </a:p>
          <a:p>
            <a:pPr lvl="1">
              <a:buClr>
                <a:schemeClr val="accent6"/>
              </a:buClr>
            </a:pPr>
            <a:r>
              <a:rPr lang="en-GB" sz="900" dirty="0"/>
              <a:t>Access to the industry standard, view associated skills and work activities for desired roles and see where your skills could take you</a:t>
            </a:r>
          </a:p>
        </p:txBody>
      </p:sp>
    </p:spTree>
    <p:extLst>
      <p:ext uri="{BB962C8B-B14F-4D97-AF65-F5344CB8AC3E}">
        <p14:creationId xmlns:p14="http://schemas.microsoft.com/office/powerpoint/2010/main" val="2186439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740259-0035-B548-9859-136F163A8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322" y="5825142"/>
            <a:ext cx="10760765" cy="11881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E8FD55-AB67-FC4A-934D-C6C48486AF53}"/>
              </a:ext>
            </a:extLst>
          </p:cNvPr>
          <p:cNvSpPr/>
          <p:nvPr/>
        </p:nvSpPr>
        <p:spPr>
          <a:xfrm>
            <a:off x="10539167" y="5052767"/>
            <a:ext cx="2064470" cy="2281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253502-1E57-0547-A413-DA97DE1DC2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46595" y="365126"/>
            <a:ext cx="6561043" cy="6517736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F057B37C-950C-E74C-9A11-57213537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75" y="365126"/>
            <a:ext cx="7304880" cy="1056050"/>
          </a:xfrm>
        </p:spPr>
        <p:txBody>
          <a:bodyPr/>
          <a:lstStyle/>
          <a:p>
            <a:r>
              <a:rPr lang="en-GB" dirty="0">
                <a:solidFill>
                  <a:srgbClr val="151615"/>
                </a:solidFill>
              </a:rPr>
              <a:t>Make your commitment to CPD and professional integrity</a:t>
            </a:r>
            <a:br>
              <a:rPr lang="en-GB" dirty="0">
                <a:solidFill>
                  <a:srgbClr val="151615"/>
                </a:solidFill>
              </a:rPr>
            </a:br>
            <a:br>
              <a:rPr lang="en-GB" dirty="0">
                <a:solidFill>
                  <a:srgbClr val="151615"/>
                </a:solidFill>
              </a:rPr>
            </a:br>
            <a:br>
              <a:rPr lang="en-GB" dirty="0">
                <a:solidFill>
                  <a:srgbClr val="151615"/>
                </a:solidFill>
              </a:rPr>
            </a:br>
            <a:endParaRPr lang="en-US" dirty="0">
              <a:solidFill>
                <a:srgbClr val="151615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62509D8-1A7D-8743-828C-C55F25288C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5174" y="1667132"/>
            <a:ext cx="7795619" cy="11393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400" b="1" dirty="0"/>
              <a:t>CPD for members:</a:t>
            </a:r>
          </a:p>
          <a:p>
            <a:pPr marL="0" indent="0">
              <a:buNone/>
            </a:pPr>
            <a:r>
              <a:rPr lang="en-GB" sz="1400" dirty="0"/>
              <a:t>Builds the competencies that are in demand across the digital and technology profession. Available in different formats to suit learning preferences and time available.</a:t>
            </a:r>
          </a:p>
          <a:p>
            <a:pPr marL="0" indent="0">
              <a:buNone/>
            </a:pPr>
            <a:r>
              <a:rPr lang="en-GB" sz="1400" dirty="0"/>
              <a:t>Mapped against the </a:t>
            </a:r>
            <a:r>
              <a:rPr lang="en-GB" sz="1400" dirty="0" err="1"/>
              <a:t>SFIA</a:t>
            </a:r>
            <a:r>
              <a:rPr lang="en-GB" sz="1400" b="1" i="1" dirty="0" err="1"/>
              <a:t>plus</a:t>
            </a:r>
            <a:r>
              <a:rPr lang="en-GB" sz="1400" dirty="0"/>
              <a:t> industry framework.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88BCD6-8439-2946-97F4-FB87F44D01DA}"/>
              </a:ext>
            </a:extLst>
          </p:cNvPr>
          <p:cNvSpPr/>
          <p:nvPr/>
        </p:nvSpPr>
        <p:spPr>
          <a:xfrm>
            <a:off x="5715000" y="4374527"/>
            <a:ext cx="4106158" cy="1761868"/>
          </a:xfrm>
          <a:prstGeom prst="rect">
            <a:avLst/>
          </a:prstGeom>
          <a:solidFill>
            <a:srgbClr val="ABCC3A"/>
          </a:solidFill>
          <a:ln>
            <a:solidFill>
              <a:srgbClr val="ABC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8E39E30-E65F-BF40-A28A-2A166418F0FC}"/>
              </a:ext>
            </a:extLst>
          </p:cNvPr>
          <p:cNvSpPr txBox="1">
            <a:spLocks/>
          </p:cNvSpPr>
          <p:nvPr/>
        </p:nvSpPr>
        <p:spPr>
          <a:xfrm>
            <a:off x="5904185" y="4584890"/>
            <a:ext cx="3795783" cy="11489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E3871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i="1"/>
              <a:t>Membership has provided me with access to </a:t>
            </a:r>
            <a:r>
              <a:rPr lang="en-GB" sz="1400" err="1"/>
              <a:t>SFIA</a:t>
            </a:r>
            <a:r>
              <a:rPr lang="en-GB" sz="1400" b="1" i="1" err="1"/>
              <a:t>plus</a:t>
            </a:r>
            <a:r>
              <a:rPr lang="en-GB" sz="1400" i="1"/>
              <a:t>, a development tool that helped me in my early career. The access to webinars and local events has been invaluable.</a:t>
            </a:r>
            <a:endParaRPr lang="en-GB" sz="140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E2F37E7-2C0A-9345-AD28-FA122B4D9741}"/>
              </a:ext>
            </a:extLst>
          </p:cNvPr>
          <p:cNvSpPr txBox="1">
            <a:spLocks/>
          </p:cNvSpPr>
          <p:nvPr/>
        </p:nvSpPr>
        <p:spPr>
          <a:xfrm>
            <a:off x="5904185" y="5664476"/>
            <a:ext cx="2516608" cy="3552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E3871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dirty="0">
                <a:solidFill>
                  <a:schemeClr val="accent6"/>
                </a:solidFill>
              </a:rPr>
              <a:t>Jag </a:t>
            </a:r>
            <a:r>
              <a:rPr lang="en-GB" sz="1400" b="1" dirty="0" err="1">
                <a:solidFill>
                  <a:schemeClr val="accent6"/>
                </a:solidFill>
              </a:rPr>
              <a:t>Sohal</a:t>
            </a:r>
            <a:r>
              <a:rPr lang="en-GB" sz="1400" b="1" dirty="0">
                <a:solidFill>
                  <a:schemeClr val="accent6"/>
                </a:solidFill>
              </a:rPr>
              <a:t> MBCS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B15EAAD8-B0A7-9B40-86EF-1F87E103F2CD}"/>
              </a:ext>
            </a:extLst>
          </p:cNvPr>
          <p:cNvSpPr txBox="1">
            <a:spLocks/>
          </p:cNvSpPr>
          <p:nvPr/>
        </p:nvSpPr>
        <p:spPr>
          <a:xfrm>
            <a:off x="625175" y="3026613"/>
            <a:ext cx="6583017" cy="37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E38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>
                <a:solidFill>
                  <a:schemeClr val="accent6"/>
                </a:solidFill>
              </a:rPr>
              <a:t>Code of Conduct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8D72CA7F-E710-3B45-8CE8-0763B1372D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5175" y="3491469"/>
            <a:ext cx="7620191" cy="2652273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400" dirty="0">
                <a:latin typeface="Arial"/>
                <a:cs typeface="Arial"/>
              </a:rPr>
              <a:t>Observed by every BCS member, it defines the characteristics we share as professionals serious about building a responsible computing profession.  Our code comprises four key areas of professional conduct:</a:t>
            </a:r>
          </a:p>
          <a:p>
            <a:pPr>
              <a:buClr>
                <a:schemeClr val="accent6"/>
              </a:buClr>
            </a:pPr>
            <a:r>
              <a:rPr lang="en-GB" sz="1400" dirty="0">
                <a:solidFill>
                  <a:schemeClr val="accent6"/>
                </a:solidFill>
                <a:latin typeface="Arial"/>
                <a:cs typeface="Arial"/>
              </a:rPr>
              <a:t>You make </a:t>
            </a:r>
            <a:r>
              <a:rPr lang="en-GB" sz="1400" dirty="0">
                <a:solidFill>
                  <a:schemeClr val="tx1"/>
                </a:solidFill>
                <a:latin typeface="Arial"/>
                <a:cs typeface="Arial"/>
              </a:rPr>
              <a:t>IT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chemeClr val="accent6"/>
                </a:solidFill>
                <a:latin typeface="Arial"/>
                <a:cs typeface="Arial"/>
              </a:rPr>
              <a:t>for everyone</a:t>
            </a:r>
          </a:p>
          <a:p>
            <a:pPr>
              <a:buClr>
                <a:schemeClr val="accent6"/>
              </a:buClr>
            </a:pPr>
            <a:r>
              <a:rPr lang="en-GB" sz="1400" dirty="0">
                <a:solidFill>
                  <a:schemeClr val="accent6"/>
                </a:solidFill>
                <a:latin typeface="Arial"/>
                <a:cs typeface="Arial"/>
              </a:rPr>
              <a:t>Show what you know, learn what you don’t</a:t>
            </a:r>
          </a:p>
          <a:p>
            <a:pPr>
              <a:buClr>
                <a:schemeClr val="accent6"/>
              </a:buClr>
            </a:pPr>
            <a:r>
              <a:rPr lang="en-GB" sz="1400" dirty="0">
                <a:solidFill>
                  <a:schemeClr val="accent6"/>
                </a:solidFill>
                <a:latin typeface="Arial"/>
                <a:cs typeface="Arial"/>
              </a:rPr>
              <a:t>Respect the organisation or individual you work for</a:t>
            </a:r>
          </a:p>
          <a:p>
            <a:pPr>
              <a:buClr>
                <a:schemeClr val="accent6"/>
              </a:buClr>
            </a:pPr>
            <a:r>
              <a:rPr lang="en-GB" sz="1400" dirty="0">
                <a:solidFill>
                  <a:schemeClr val="accent6"/>
                </a:solidFill>
                <a:latin typeface="Arial"/>
                <a:cs typeface="Arial"/>
              </a:rPr>
              <a:t>Play your part in the profession, help others to do the same</a:t>
            </a:r>
          </a:p>
          <a:p>
            <a:pPr>
              <a:lnSpc>
                <a:spcPct val="120000"/>
              </a:lnSpc>
              <a:buClr>
                <a:schemeClr val="accent6"/>
              </a:buClr>
            </a:pPr>
            <a:endParaRPr lang="en-GB" sz="2000" b="1" dirty="0">
              <a:solidFill>
                <a:schemeClr val="accent6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1400" dirty="0"/>
          </a:p>
          <a:p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35473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004CE28-97D3-7949-99ED-65D372481E83}"/>
              </a:ext>
            </a:extLst>
          </p:cNvPr>
          <p:cNvSpPr txBox="1">
            <a:spLocks/>
          </p:cNvSpPr>
          <p:nvPr/>
        </p:nvSpPr>
        <p:spPr>
          <a:xfrm>
            <a:off x="4709066" y="2732995"/>
            <a:ext cx="3350699" cy="47378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E3871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/>
              <a:t>Our </a:t>
            </a:r>
            <a:r>
              <a:rPr lang="en-GB" sz="1200" b="1"/>
              <a:t>Chartered IT Professional </a:t>
            </a:r>
            <a:r>
              <a:rPr lang="en-GB" sz="1200"/>
              <a:t>status</a:t>
            </a:r>
            <a:r>
              <a:rPr lang="en-GB" sz="1200" b="1"/>
              <a:t> </a:t>
            </a:r>
            <a:r>
              <a:rPr lang="en-GB" sz="1200"/>
              <a:t>can be awarded to those who can show they are:</a:t>
            </a:r>
          </a:p>
          <a:p>
            <a:pPr>
              <a:buClr>
                <a:schemeClr val="accent6"/>
              </a:buClr>
            </a:pPr>
            <a:r>
              <a:rPr lang="en-GB" sz="1200"/>
              <a:t>engaged in challenging and complex activities across their organisation</a:t>
            </a:r>
          </a:p>
          <a:p>
            <a:pPr>
              <a:buClr>
                <a:schemeClr val="accent6"/>
              </a:buClr>
            </a:pPr>
            <a:r>
              <a:rPr lang="en-GB" sz="1200"/>
              <a:t>in a position of influence and responsibility</a:t>
            </a:r>
          </a:p>
          <a:p>
            <a:pPr>
              <a:buClr>
                <a:schemeClr val="accent6"/>
              </a:buClr>
            </a:pPr>
            <a:r>
              <a:rPr lang="en-GB" sz="1200"/>
              <a:t>committed to continuing their professional development</a:t>
            </a:r>
          </a:p>
          <a:p>
            <a:pPr marL="0" indent="0">
              <a:buNone/>
            </a:pPr>
            <a:endParaRPr lang="en-GB" sz="1400"/>
          </a:p>
        </p:txBody>
      </p:sp>
      <p:pic>
        <p:nvPicPr>
          <p:cNvPr id="19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C8F3242-39F8-CD43-9AA1-C2C6C6BD3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469" y="1970727"/>
            <a:ext cx="1968473" cy="647169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A182FEF-105B-9A47-8A65-8B89FD2BB996}"/>
              </a:ext>
            </a:extLst>
          </p:cNvPr>
          <p:cNvSpPr txBox="1">
            <a:spLocks/>
          </p:cNvSpPr>
          <p:nvPr/>
        </p:nvSpPr>
        <p:spPr>
          <a:xfrm>
            <a:off x="625176" y="365126"/>
            <a:ext cx="9657668" cy="1056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E38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GB">
                <a:solidFill>
                  <a:srgbClr val="151615"/>
                </a:solidFill>
              </a:rPr>
              <a:t>Work towards professional registrations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800E90F-CAF5-AF48-A564-8AC88D7474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14884" y="2732995"/>
            <a:ext cx="3368039" cy="2294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200" dirty="0"/>
              <a:t>The </a:t>
            </a:r>
            <a:r>
              <a:rPr lang="en-GB" sz="1200" dirty="0" err="1"/>
              <a:t>RITTech</a:t>
            </a:r>
            <a:r>
              <a:rPr lang="en-GB" sz="1200" dirty="0"/>
              <a:t> standard recognises practitioners who:</a:t>
            </a:r>
          </a:p>
          <a:p>
            <a:pPr>
              <a:buClr>
                <a:schemeClr val="accent6"/>
              </a:buClr>
            </a:pPr>
            <a:r>
              <a:rPr lang="en-GB" sz="1200" dirty="0"/>
              <a:t>have hands-on technical skills</a:t>
            </a:r>
          </a:p>
          <a:p>
            <a:pPr>
              <a:buClr>
                <a:schemeClr val="accent6"/>
              </a:buClr>
            </a:pPr>
            <a:r>
              <a:rPr lang="en-GB" sz="1200" dirty="0"/>
              <a:t>perform a range of activities that are sometimes complex and non-routine</a:t>
            </a:r>
          </a:p>
          <a:p>
            <a:pPr>
              <a:buClr>
                <a:schemeClr val="accent6"/>
              </a:buClr>
            </a:pPr>
            <a:r>
              <a:rPr lang="en-GB" sz="1200" dirty="0"/>
              <a:t>can demonstrate they understand the wider business context of their role</a:t>
            </a:r>
          </a:p>
          <a:p>
            <a:pPr>
              <a:buClr>
                <a:schemeClr val="accent6"/>
              </a:buClr>
            </a:pPr>
            <a:r>
              <a:rPr lang="en-GB" sz="1200" dirty="0"/>
              <a:t>demonstrate quality and integrity in their work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5683DD9-AB22-6149-90E6-AB25523A6F4D}"/>
              </a:ext>
            </a:extLst>
          </p:cNvPr>
          <p:cNvSpPr txBox="1">
            <a:spLocks/>
          </p:cNvSpPr>
          <p:nvPr/>
        </p:nvSpPr>
        <p:spPr>
          <a:xfrm>
            <a:off x="8279957" y="2733453"/>
            <a:ext cx="3379602" cy="22937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E3871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/>
              <a:t>The FEDIP family of standards recognises informatics professionals in the health and social care sector.  Standards cover a range of levels:</a:t>
            </a:r>
          </a:p>
          <a:p>
            <a:pPr>
              <a:buClr>
                <a:schemeClr val="accent6"/>
              </a:buClr>
            </a:pPr>
            <a:r>
              <a:rPr lang="en-GB" sz="1200"/>
              <a:t>Practitioner</a:t>
            </a:r>
          </a:p>
          <a:p>
            <a:pPr>
              <a:buClr>
                <a:schemeClr val="accent6"/>
              </a:buClr>
            </a:pPr>
            <a:r>
              <a:rPr lang="en-GB" sz="1200"/>
              <a:t>Senior Practitioner</a:t>
            </a:r>
          </a:p>
          <a:p>
            <a:pPr>
              <a:buClr>
                <a:schemeClr val="accent6"/>
              </a:buClr>
            </a:pPr>
            <a:r>
              <a:rPr lang="en-GB" sz="1200"/>
              <a:t>Advanced Practitioner</a:t>
            </a:r>
          </a:p>
          <a:p>
            <a:pPr>
              <a:buClr>
                <a:schemeClr val="accent6"/>
              </a:buClr>
            </a:pPr>
            <a:r>
              <a:rPr lang="en-GB" sz="1200"/>
              <a:t>Leading Practitioner</a:t>
            </a:r>
          </a:p>
          <a:p>
            <a:endParaRPr lang="en-GB" sz="1400"/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623FEA58-B1FE-624D-95B4-97E48366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449" y="2038254"/>
            <a:ext cx="1695355" cy="5232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A9E064-0B4B-2E49-BFC0-C1F2073F1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700" y="2006369"/>
            <a:ext cx="2071608" cy="557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6EFDECC-4B0B-9B4F-947B-13907703C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34" y="5659254"/>
            <a:ext cx="12272792" cy="135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29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B3578CA-52EC-704D-936D-5B0524B1E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322" y="5825142"/>
            <a:ext cx="10760765" cy="118816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270BE25-6638-E04F-BAEB-048AE3EAD7F2}"/>
              </a:ext>
            </a:extLst>
          </p:cNvPr>
          <p:cNvSpPr/>
          <p:nvPr/>
        </p:nvSpPr>
        <p:spPr>
          <a:xfrm rot="20723961">
            <a:off x="6187744" y="5983367"/>
            <a:ext cx="2278137" cy="1559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0C71C0-72C3-854C-9216-34F9218AF03A}"/>
              </a:ext>
            </a:extLst>
          </p:cNvPr>
          <p:cNvSpPr/>
          <p:nvPr/>
        </p:nvSpPr>
        <p:spPr>
          <a:xfrm>
            <a:off x="6027966" y="5656082"/>
            <a:ext cx="2199256" cy="1559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9301BDF-FCAC-3044-BC36-9F2601B55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76" y="365126"/>
            <a:ext cx="9657668" cy="1056050"/>
          </a:xfrm>
        </p:spPr>
        <p:txBody>
          <a:bodyPr/>
          <a:lstStyle/>
          <a:p>
            <a:pPr lvl="0"/>
            <a:r>
              <a:rPr lang="en-GB">
                <a:solidFill>
                  <a:srgbClr val="151615"/>
                </a:solidFill>
              </a:rPr>
              <a:t>Let BCS help you with your next step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CA46365-BDAF-384C-BEE5-40169C90863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5177" y="1305124"/>
            <a:ext cx="2078610" cy="38074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/>
              <a:t>If you’re looking to </a:t>
            </a:r>
            <a:r>
              <a:rPr lang="en-GB" sz="1400" b="1">
                <a:solidFill>
                  <a:schemeClr val="accent6"/>
                </a:solidFill>
              </a:rPr>
              <a:t>get established…</a:t>
            </a:r>
            <a:endParaRPr lang="en-GB" sz="1400"/>
          </a:p>
          <a:p>
            <a:pPr>
              <a:buClr>
                <a:schemeClr val="accent6"/>
              </a:buClr>
            </a:pPr>
            <a:r>
              <a:rPr lang="en-GB" sz="1400"/>
              <a:t>Watch our careers inspiration webinars to understand the career paths open to you</a:t>
            </a:r>
          </a:p>
          <a:p>
            <a:pPr>
              <a:buClr>
                <a:schemeClr val="accent6"/>
              </a:buClr>
            </a:pPr>
            <a:r>
              <a:rPr lang="en-GB" sz="1400"/>
              <a:t>Use CV360 to give your CV a makeover</a:t>
            </a:r>
          </a:p>
          <a:p>
            <a:pPr>
              <a:buClr>
                <a:schemeClr val="accent6"/>
              </a:buClr>
            </a:pPr>
            <a:r>
              <a:rPr lang="en-GB" sz="1400"/>
              <a:t>Or hone work-ready soft skills on our e-learning platform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311A090-2D15-4D42-935E-F82A9B476A86}"/>
              </a:ext>
            </a:extLst>
          </p:cNvPr>
          <p:cNvSpPr txBox="1">
            <a:spLocks/>
          </p:cNvSpPr>
          <p:nvPr/>
        </p:nvSpPr>
        <p:spPr>
          <a:xfrm>
            <a:off x="2933966" y="1305124"/>
            <a:ext cx="2099535" cy="38074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E3871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/>
              <a:t>If you want to </a:t>
            </a:r>
            <a:r>
              <a:rPr lang="en-GB" sz="1400" b="1">
                <a:solidFill>
                  <a:schemeClr val="accent6"/>
                </a:solidFill>
              </a:rPr>
              <a:t>achieve your ambitions…</a:t>
            </a:r>
            <a:endParaRPr lang="en-GB" sz="1400"/>
          </a:p>
          <a:p>
            <a:pPr>
              <a:buClr>
                <a:schemeClr val="accent6"/>
              </a:buClr>
            </a:pPr>
            <a:r>
              <a:rPr lang="en-GB" sz="1400"/>
              <a:t>Map your skills on the </a:t>
            </a:r>
            <a:r>
              <a:rPr lang="en-GB" sz="1400" err="1"/>
              <a:t>SFIA</a:t>
            </a:r>
            <a:r>
              <a:rPr lang="en-GB" sz="1400" b="1" i="1" err="1"/>
              <a:t>plus</a:t>
            </a:r>
            <a:r>
              <a:rPr lang="en-GB" sz="1400"/>
              <a:t> industry framework</a:t>
            </a:r>
          </a:p>
          <a:p>
            <a:pPr>
              <a:buClr>
                <a:schemeClr val="accent6"/>
              </a:buClr>
            </a:pPr>
            <a:r>
              <a:rPr lang="en-GB" sz="1400"/>
              <a:t>Get a mentor</a:t>
            </a:r>
          </a:p>
          <a:p>
            <a:pPr>
              <a:buClr>
                <a:schemeClr val="accent6"/>
              </a:buClr>
            </a:pPr>
            <a:r>
              <a:rPr lang="en-GB" sz="1400"/>
              <a:t>Or check out the BCS job site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C4F8F9-76C8-DE4F-A917-564A1EAA339E}"/>
              </a:ext>
            </a:extLst>
          </p:cNvPr>
          <p:cNvSpPr txBox="1">
            <a:spLocks/>
          </p:cNvSpPr>
          <p:nvPr/>
        </p:nvSpPr>
        <p:spPr>
          <a:xfrm>
            <a:off x="5242757" y="1305124"/>
            <a:ext cx="2099536" cy="38074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E3871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/>
              <a:t>If you want to </a:t>
            </a:r>
            <a:r>
              <a:rPr lang="en-GB" sz="1400" b="1">
                <a:solidFill>
                  <a:schemeClr val="accent6"/>
                </a:solidFill>
              </a:rPr>
              <a:t>boost your credentials…</a:t>
            </a:r>
            <a:endParaRPr lang="en-GB" sz="1400"/>
          </a:p>
          <a:p>
            <a:pPr>
              <a:buClr>
                <a:schemeClr val="accent6"/>
              </a:buClr>
            </a:pPr>
            <a:r>
              <a:rPr lang="en-GB" sz="1400"/>
              <a:t>Work towards chartered status</a:t>
            </a:r>
          </a:p>
          <a:p>
            <a:pPr>
              <a:buClr>
                <a:schemeClr val="accent6"/>
              </a:buClr>
            </a:pPr>
            <a:r>
              <a:rPr lang="en-GB" sz="1400"/>
              <a:t>Read a BCS book on your specialist area</a:t>
            </a:r>
          </a:p>
          <a:p>
            <a:pPr>
              <a:buClr>
                <a:schemeClr val="accent6"/>
              </a:buClr>
            </a:pPr>
            <a:r>
              <a:rPr lang="en-GB" sz="1400"/>
              <a:t>Or fill a skills gap with our member CPD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39529D8-EDED-424F-A7E1-F79A0BEA193C}"/>
              </a:ext>
            </a:extLst>
          </p:cNvPr>
          <p:cNvSpPr txBox="1">
            <a:spLocks/>
          </p:cNvSpPr>
          <p:nvPr/>
        </p:nvSpPr>
        <p:spPr>
          <a:xfrm>
            <a:off x="7551545" y="1305124"/>
            <a:ext cx="2052831" cy="38074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E3871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/>
              <a:t>If you want to </a:t>
            </a:r>
            <a:r>
              <a:rPr lang="en-GB" sz="1400" b="1" dirty="0">
                <a:solidFill>
                  <a:schemeClr val="accent6"/>
                </a:solidFill>
              </a:rPr>
              <a:t>build your network…</a:t>
            </a:r>
            <a:endParaRPr lang="en-GB" sz="1400" dirty="0"/>
          </a:p>
          <a:p>
            <a:pPr>
              <a:buClr>
                <a:schemeClr val="accent6"/>
              </a:buClr>
            </a:pPr>
            <a:r>
              <a:rPr lang="en-GB" sz="1400" dirty="0"/>
              <a:t>Attend BCS conferences and events</a:t>
            </a:r>
          </a:p>
          <a:p>
            <a:pPr>
              <a:buClr>
                <a:schemeClr val="accent6"/>
              </a:buClr>
            </a:pPr>
            <a:r>
              <a:rPr lang="en-GB" sz="1400" dirty="0"/>
              <a:t>Join a special interest group</a:t>
            </a:r>
          </a:p>
          <a:p>
            <a:pPr>
              <a:buClr>
                <a:schemeClr val="accent6"/>
              </a:buClr>
            </a:pPr>
            <a:r>
              <a:rPr lang="en-GB" sz="1400" dirty="0"/>
              <a:t>Or volunteer for a regional branch committee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9CB3019-4ED2-2C46-818C-52F1EE6C2EEC}"/>
              </a:ext>
            </a:extLst>
          </p:cNvPr>
          <p:cNvSpPr txBox="1">
            <a:spLocks/>
          </p:cNvSpPr>
          <p:nvPr/>
        </p:nvSpPr>
        <p:spPr>
          <a:xfrm>
            <a:off x="9753121" y="1283755"/>
            <a:ext cx="1795120" cy="38074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E3871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/>
              <a:t>If you’re looking to </a:t>
            </a:r>
            <a:r>
              <a:rPr lang="en-GB" sz="1400" b="1" dirty="0">
                <a:solidFill>
                  <a:schemeClr val="accent6"/>
                </a:solidFill>
              </a:rPr>
              <a:t>share your expertise…</a:t>
            </a:r>
            <a:endParaRPr lang="en-GB" sz="1400" dirty="0"/>
          </a:p>
          <a:p>
            <a:pPr>
              <a:buClr>
                <a:schemeClr val="accent6"/>
              </a:buClr>
            </a:pPr>
            <a:r>
              <a:rPr lang="en-GB" sz="1400" dirty="0"/>
              <a:t>Input to a policy survey or consultation</a:t>
            </a:r>
          </a:p>
          <a:p>
            <a:pPr>
              <a:buClr>
                <a:schemeClr val="accent6"/>
              </a:buClr>
            </a:pPr>
            <a:r>
              <a:rPr lang="en-GB" sz="1400" dirty="0"/>
              <a:t>Speak at a BCS event</a:t>
            </a:r>
          </a:p>
          <a:p>
            <a:pPr>
              <a:buClr>
                <a:schemeClr val="accent6"/>
              </a:buClr>
            </a:pPr>
            <a:r>
              <a:rPr lang="en-GB" sz="1400" dirty="0"/>
              <a:t>Or write an article for ITNow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3831E85A-0823-CF4B-941A-E9158DBBA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805" y="3798471"/>
            <a:ext cx="2707852" cy="30780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BDEFCC-494F-2748-BD69-14547865DB44}"/>
              </a:ext>
            </a:extLst>
          </p:cNvPr>
          <p:cNvSpPr/>
          <p:nvPr/>
        </p:nvSpPr>
        <p:spPr>
          <a:xfrm>
            <a:off x="643758" y="4837043"/>
            <a:ext cx="5521371" cy="1559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96C11B9-FE23-7041-984E-561B14AB0DBF}"/>
              </a:ext>
            </a:extLst>
          </p:cNvPr>
          <p:cNvSpPr txBox="1">
            <a:spLocks/>
          </p:cNvSpPr>
          <p:nvPr/>
        </p:nvSpPr>
        <p:spPr>
          <a:xfrm>
            <a:off x="901454" y="5012227"/>
            <a:ext cx="4999725" cy="9884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E3871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i="1" err="1"/>
              <a:t>RITTech</a:t>
            </a:r>
            <a:r>
              <a:rPr lang="en-GB" sz="1400" i="1"/>
              <a:t> gives you the opportunity to be recognised by potential employers and fellow professionals to help push your career forward.</a:t>
            </a:r>
            <a:endParaRPr lang="en-GB" sz="1400">
              <a:solidFill>
                <a:sysClr val="windowText" lastClr="000000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214DE52-ED44-544E-B590-DB19EC6D1D6E}"/>
              </a:ext>
            </a:extLst>
          </p:cNvPr>
          <p:cNvSpPr txBox="1">
            <a:spLocks/>
          </p:cNvSpPr>
          <p:nvPr/>
        </p:nvSpPr>
        <p:spPr>
          <a:xfrm>
            <a:off x="918080" y="5921374"/>
            <a:ext cx="4541850" cy="304617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E3871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1516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>
                <a:solidFill>
                  <a:schemeClr val="accent6"/>
                </a:solidFill>
              </a:rPr>
              <a:t>Katy </a:t>
            </a:r>
            <a:r>
              <a:rPr lang="en-GB" b="1" err="1">
                <a:solidFill>
                  <a:schemeClr val="accent6"/>
                </a:solidFill>
              </a:rPr>
              <a:t>Housden</a:t>
            </a:r>
            <a:r>
              <a:rPr lang="en-GB" b="1">
                <a:solidFill>
                  <a:schemeClr val="accent6"/>
                </a:solidFill>
              </a:rPr>
              <a:t>, St James Place Wealth Management.</a:t>
            </a:r>
          </a:p>
          <a:p>
            <a:pPr marL="0" indent="0">
              <a:buNone/>
            </a:pPr>
            <a:endParaRPr lang="en-GB" sz="1400" b="1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2283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">
  <a:themeElements>
    <a:clrScheme name="BCS Brand Colours">
      <a:dk1>
        <a:srgbClr val="006941"/>
      </a:dk1>
      <a:lt1>
        <a:sysClr val="window" lastClr="FFFFFF"/>
      </a:lt1>
      <a:dk2>
        <a:srgbClr val="55A618"/>
      </a:dk2>
      <a:lt2>
        <a:srgbClr val="FFFFFF"/>
      </a:lt2>
      <a:accent1>
        <a:srgbClr val="006941"/>
      </a:accent1>
      <a:accent2>
        <a:srgbClr val="55A618"/>
      </a:accent2>
      <a:accent3>
        <a:srgbClr val="BED600"/>
      </a:accent3>
      <a:accent4>
        <a:srgbClr val="879637"/>
      </a:accent4>
      <a:accent5>
        <a:srgbClr val="FF5F00"/>
      </a:accent5>
      <a:accent6>
        <a:srgbClr val="007A87"/>
      </a:accent6>
      <a:hlink>
        <a:srgbClr val="006941"/>
      </a:hlink>
      <a:folHlink>
        <a:srgbClr val="00694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BCS Brand Colours">
      <a:dk1>
        <a:srgbClr val="006941"/>
      </a:dk1>
      <a:lt1>
        <a:sysClr val="window" lastClr="FFFFFF"/>
      </a:lt1>
      <a:dk2>
        <a:srgbClr val="000000"/>
      </a:dk2>
      <a:lt2>
        <a:srgbClr val="D8D8D8"/>
      </a:lt2>
      <a:accent1>
        <a:srgbClr val="006941"/>
      </a:accent1>
      <a:accent2>
        <a:srgbClr val="55A618"/>
      </a:accent2>
      <a:accent3>
        <a:srgbClr val="BED600"/>
      </a:accent3>
      <a:accent4>
        <a:srgbClr val="879637"/>
      </a:accent4>
      <a:accent5>
        <a:srgbClr val="FF5F00"/>
      </a:accent5>
      <a:accent6>
        <a:srgbClr val="007A87"/>
      </a:accent6>
      <a:hlink>
        <a:srgbClr val="006941"/>
      </a:hlink>
      <a:folHlink>
        <a:srgbClr val="00694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1D503A33B6B646895EB9CE91369069" ma:contentTypeVersion="12" ma:contentTypeDescription="Create a new document." ma:contentTypeScope="" ma:versionID="4ad653f85122fe4b812d25bc95e840da">
  <xsd:schema xmlns:xsd="http://www.w3.org/2001/XMLSchema" xmlns:xs="http://www.w3.org/2001/XMLSchema" xmlns:p="http://schemas.microsoft.com/office/2006/metadata/properties" xmlns:ns2="a0e5607b-1046-4e54-8b98-4b6bba1701f7" xmlns:ns3="a3cf1d99-0045-4199-b181-41f9f687daf0" targetNamespace="http://schemas.microsoft.com/office/2006/metadata/properties" ma:root="true" ma:fieldsID="a2b092897893bd4b452ac1491f693420" ns2:_="" ns3:_="">
    <xsd:import namespace="a0e5607b-1046-4e54-8b98-4b6bba1701f7"/>
    <xsd:import namespace="a3cf1d99-0045-4199-b181-41f9f687da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e5607b-1046-4e54-8b98-4b6bba1701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f1d99-0045-4199-b181-41f9f687daf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988F6B-7F10-4F65-90A7-6AB59D062B4A}">
  <ds:schemaRefs>
    <ds:schemaRef ds:uri="http://schemas.microsoft.com/office/2006/documentManagement/types"/>
    <ds:schemaRef ds:uri="http://schemas.microsoft.com/office/infopath/2007/PartnerControls"/>
    <ds:schemaRef ds:uri="a0e5607b-1046-4e54-8b98-4b6bba1701f7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a3cf1d99-0045-4199-b181-41f9f687daf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CDD70AA-5638-4EB4-8966-BD62825332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82CD37-3C49-4D92-9435-B8871ADD2F49}">
  <ds:schemaRefs>
    <ds:schemaRef ds:uri="a0e5607b-1046-4e54-8b98-4b6bba1701f7"/>
    <ds:schemaRef ds:uri="a3cf1d99-0045-4199-b181-41f9f687da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2439</TotalTime>
  <Words>1046</Words>
  <Application>Microsoft Office PowerPoint</Application>
  <PresentationFormat>Widescreen</PresentationFormat>
  <Paragraphs>167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Wingdings</vt:lpstr>
      <vt:lpstr>Title </vt:lpstr>
      <vt:lpstr>Content Slides</vt:lpstr>
      <vt:lpstr>PowerPoint Presentation</vt:lpstr>
      <vt:lpstr>With BCS membership, there’s no limit to what you can achieve </vt:lpstr>
      <vt:lpstr>Get involved in the BCS Community  </vt:lpstr>
      <vt:lpstr>Benefits to support you, throughout your career  </vt:lpstr>
      <vt:lpstr>Career tools to support your development</vt:lpstr>
      <vt:lpstr>PowerPoint Presentation</vt:lpstr>
      <vt:lpstr>Make your commitment to CPD and professional integrity   </vt:lpstr>
      <vt:lpstr>PowerPoint Presentation</vt:lpstr>
      <vt:lpstr>Let BCS help you with your next step</vt:lpstr>
      <vt:lpstr>PowerPoint Presentation</vt:lpstr>
      <vt:lpstr>PowerPoint Presentation</vt:lpstr>
      <vt:lpstr>Join today!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Crane, Callum</dc:creator>
  <cp:lastModifiedBy>Bob Eager</cp:lastModifiedBy>
  <cp:revision>12</cp:revision>
  <cp:lastPrinted>2018-11-28T09:26:14Z</cp:lastPrinted>
  <dcterms:created xsi:type="dcterms:W3CDTF">2018-07-13T08:28:25Z</dcterms:created>
  <dcterms:modified xsi:type="dcterms:W3CDTF">2024-09-18T20:55:20Z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0x0101006F1D503A33B6B646895EB9CE91369069</vt:lpwstr>
  </property>
  <property fmtid="{D5CDD505-2E9C-101B-9397-08002B2CF9AE}" pid="3" name="Order">
    <vt:r8>84600</vt:r8>
  </property>
</Properties>
</file>