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4"/>
  </p:notesMasterIdLst>
  <p:handoutMasterIdLst>
    <p:handoutMasterId r:id="rId45"/>
  </p:handoutMasterIdLst>
  <p:sldIdLst>
    <p:sldId id="259" r:id="rId2"/>
    <p:sldId id="288" r:id="rId3"/>
    <p:sldId id="405" r:id="rId4"/>
    <p:sldId id="404" r:id="rId5"/>
    <p:sldId id="362" r:id="rId6"/>
    <p:sldId id="371" r:id="rId7"/>
    <p:sldId id="372" r:id="rId8"/>
    <p:sldId id="374" r:id="rId9"/>
    <p:sldId id="375" r:id="rId10"/>
    <p:sldId id="406" r:id="rId11"/>
    <p:sldId id="407" r:id="rId12"/>
    <p:sldId id="400" r:id="rId13"/>
    <p:sldId id="408" r:id="rId14"/>
    <p:sldId id="361" r:id="rId15"/>
    <p:sldId id="321" r:id="rId16"/>
    <p:sldId id="413" r:id="rId17"/>
    <p:sldId id="414" r:id="rId18"/>
    <p:sldId id="432" r:id="rId19"/>
    <p:sldId id="433" r:id="rId20"/>
    <p:sldId id="434" r:id="rId21"/>
    <p:sldId id="412" r:id="rId22"/>
    <p:sldId id="415" r:id="rId23"/>
    <p:sldId id="435" r:id="rId24"/>
    <p:sldId id="417" r:id="rId25"/>
    <p:sldId id="416" r:id="rId26"/>
    <p:sldId id="418" r:id="rId27"/>
    <p:sldId id="419" r:id="rId28"/>
    <p:sldId id="420" r:id="rId29"/>
    <p:sldId id="421" r:id="rId30"/>
    <p:sldId id="426" r:id="rId31"/>
    <p:sldId id="422" r:id="rId32"/>
    <p:sldId id="423" r:id="rId33"/>
    <p:sldId id="424" r:id="rId34"/>
    <p:sldId id="425" r:id="rId35"/>
    <p:sldId id="427" r:id="rId36"/>
    <p:sldId id="428" r:id="rId37"/>
    <p:sldId id="429" r:id="rId38"/>
    <p:sldId id="431" r:id="rId39"/>
    <p:sldId id="409" r:id="rId40"/>
    <p:sldId id="436" r:id="rId41"/>
    <p:sldId id="410" r:id="rId42"/>
    <p:sldId id="41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3597" autoAdjust="0"/>
  </p:normalViewPr>
  <p:slideViewPr>
    <p:cSldViewPr>
      <p:cViewPr varScale="1">
        <p:scale>
          <a:sx n="98" d="100"/>
          <a:sy n="98" d="100"/>
        </p:scale>
        <p:origin x="142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Emulation and Other Stories</a:t>
            </a: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1B0D26-B495-493D-BE5A-86406A95D7D9}" type="datetime5">
              <a:rPr lang="en-GB" smtClean="0"/>
              <a:pPr/>
              <a:t>20-May-25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2CBB4B-2A71-4C80-8CFE-F5AE32D979E7}" type="slidenum">
              <a:rPr lang="en-GB" smtClean="0"/>
              <a:pPr/>
              <a:t>‹#›</a:t>
            </a:fld>
            <a:endParaRPr lang="en-GB"/>
          </a:p>
        </p:txBody>
      </p:sp>
    </p:spTree>
    <p:extLst>
      <p:ext uri="{BB962C8B-B14F-4D97-AF65-F5344CB8AC3E}">
        <p14:creationId xmlns:p14="http://schemas.microsoft.com/office/powerpoint/2010/main" val="172505353"/>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8T21:56:02.499"/>
    </inkml:context>
    <inkml:brush xml:id="br0">
      <inkml:brushProperty name="width" value="0.35" units="cm"/>
      <inkml:brushProperty name="height" value="0.35" units="cm"/>
      <inkml:brushProperty name="color" value="#E71224"/>
    </inkml:brush>
  </inkml:definitions>
  <inkml:trace contextRef="#ctx0" brushRef="#br0">21644 14321 24548,'-21644'-14321'0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8T21:56:07.765"/>
    </inkml:context>
    <inkml:brush xml:id="br0">
      <inkml:brushProperty name="width" value="0.35" units="cm"/>
      <inkml:brushProperty name="height" value="0.35" units="cm"/>
      <inkml:brushProperty name="color" value="#E71224"/>
    </inkml:brush>
  </inkml:definitions>
  <inkml:trace contextRef="#ctx0" brushRef="#br0">0 14511 23623,'22131'-14511'0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Emulation and Other Stories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78763-836E-4BF0-8FF7-E796494F1CDD}" type="datetimeFigureOut">
              <a:rPr lang="en-US" smtClean="0"/>
              <a:pPr/>
              <a:t>5/20/2025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45A27-491C-4A2C-B896-7D6AFFF4EEBA}" type="slidenum">
              <a:rPr lang="en-GB" smtClean="0"/>
              <a:pPr/>
              <a:t>‹#›</a:t>
            </a:fld>
            <a:endParaRPr lang="en-GB"/>
          </a:p>
        </p:txBody>
      </p:sp>
    </p:spTree>
    <p:extLst>
      <p:ext uri="{BB962C8B-B14F-4D97-AF65-F5344CB8AC3E}">
        <p14:creationId xmlns:p14="http://schemas.microsoft.com/office/powerpoint/2010/main" val="21026986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445A27-491C-4A2C-B896-7D6AFFF4EEBA}" type="slidenum">
              <a:rPr lang="en-GB" smtClean="0"/>
              <a:pPr/>
              <a:t>1</a:t>
            </a:fld>
            <a:endParaRPr lang="en-GB"/>
          </a:p>
        </p:txBody>
      </p:sp>
      <p:sp>
        <p:nvSpPr>
          <p:cNvPr id="5" name="Header Placeholder 4"/>
          <p:cNvSpPr>
            <a:spLocks noGrp="1"/>
          </p:cNvSpPr>
          <p:nvPr>
            <p:ph type="hdr" sz="quarter" idx="11"/>
          </p:nvPr>
        </p:nvSpPr>
        <p:spPr/>
        <p:txBody>
          <a:bodyPr/>
          <a:lstStyle/>
          <a:p>
            <a:r>
              <a:rPr lang="en-GB"/>
              <a:t>Emulation and Other Stories</a:t>
            </a:r>
          </a:p>
        </p:txBody>
      </p:sp>
    </p:spTree>
    <p:extLst>
      <p:ext uri="{BB962C8B-B14F-4D97-AF65-F5344CB8AC3E}">
        <p14:creationId xmlns:p14="http://schemas.microsoft.com/office/powerpoint/2010/main" val="214980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AAD2-129A-AEB1-924C-A34FF88AFB12}"/>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AF5037F-DFD6-436B-9258-D9BA6E85C51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06AB66A3-3871-E375-A075-9C0B7C59A5F5}"/>
              </a:ext>
            </a:extLst>
          </p:cNvPr>
          <p:cNvSpPr>
            <a:spLocks noGrp="1"/>
          </p:cNvSpPr>
          <p:nvPr>
            <p:ph type="ftr" sz="quarter" idx="11"/>
          </p:nvPr>
        </p:nvSpPr>
        <p:spPr/>
        <p:txBody>
          <a:bodyPr/>
          <a:lstStyle>
            <a:lvl1pPr>
              <a:defRPr sz="1400" b="1" baseline="0">
                <a:solidFill>
                  <a:schemeClr val="tx1"/>
                </a:solidFill>
              </a:defRPr>
            </a:lvl1pPr>
          </a:lstStyle>
          <a:p>
            <a:r>
              <a:rPr lang="en-GB"/>
              <a:t>UKCMove</a:t>
            </a:r>
            <a:endParaRPr lang="en-GB" dirty="0"/>
          </a:p>
        </p:txBody>
      </p:sp>
      <p:sp>
        <p:nvSpPr>
          <p:cNvPr id="6" name="Slide Number Placeholder 5">
            <a:extLst>
              <a:ext uri="{FF2B5EF4-FFF2-40B4-BE49-F238E27FC236}">
                <a16:creationId xmlns:a16="http://schemas.microsoft.com/office/drawing/2014/main" id="{5DB6DBCD-FD39-3035-3E1F-14516FF62773}"/>
              </a:ext>
            </a:extLst>
          </p:cNvPr>
          <p:cNvSpPr>
            <a:spLocks noGrp="1"/>
          </p:cNvSpPr>
          <p:nvPr>
            <p:ph type="sldNum" sz="quarter" idx="12"/>
          </p:nvPr>
        </p:nvSpPr>
        <p:spPr/>
        <p:txBody>
          <a:bodyPr/>
          <a:lstStyle>
            <a:lvl1pPr>
              <a:defRPr sz="1400" b="1" baseline="0">
                <a:solidFill>
                  <a:schemeClr val="tx1"/>
                </a:solidFill>
              </a:defRPr>
            </a:lvl1pPr>
          </a:lstStyle>
          <a:p>
            <a:fld id="{D6F9D192-6C76-4102-B0D2-394FDD8C816E}" type="slidenum">
              <a:rPr lang="en-GB" smtClean="0"/>
              <a:pPr/>
              <a:t>‹#›</a:t>
            </a:fld>
            <a:endParaRPr lang="en-GB" dirty="0"/>
          </a:p>
        </p:txBody>
      </p:sp>
    </p:spTree>
    <p:extLst>
      <p:ext uri="{BB962C8B-B14F-4D97-AF65-F5344CB8AC3E}">
        <p14:creationId xmlns:p14="http://schemas.microsoft.com/office/powerpoint/2010/main" val="288797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B289-AF25-F2BC-F5DF-7C1334D66C50}"/>
              </a:ext>
            </a:extLst>
          </p:cNvPr>
          <p:cNvSpPr>
            <a:spLocks noGrp="1"/>
          </p:cNvSpPr>
          <p:nvPr>
            <p:ph type="title"/>
          </p:nvPr>
        </p:nvSpPr>
        <p:spPr>
          <a:xfrm>
            <a:off x="628650" y="365127"/>
            <a:ext cx="7886700" cy="831626"/>
          </a:xfrm>
        </p:spPr>
        <p:txBody>
          <a:bodyPr/>
          <a:lstStyle>
            <a:lvl1pPr algn="ctr">
              <a:defRPr sz="32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6CF3FBB-645F-6D9A-B702-1043F617CCCF}"/>
              </a:ext>
            </a:extLst>
          </p:cNvPr>
          <p:cNvSpPr>
            <a:spLocks noGrp="1"/>
          </p:cNvSpPr>
          <p:nvPr>
            <p:ph idx="1"/>
          </p:nvPr>
        </p:nvSpPr>
        <p:spPr>
          <a:xfrm>
            <a:off x="628650" y="1460500"/>
            <a:ext cx="7886700" cy="4704804"/>
          </a:xfrm>
        </p:spPr>
        <p:txBody>
          <a:bodyPr/>
          <a:lstStyle>
            <a:lvl1pPr>
              <a:lnSpc>
                <a:spcPct val="100000"/>
              </a:lnSpc>
              <a:defRPr sz="1800">
                <a:latin typeface="Arial" panose="020B0604020202020204" pitchFamily="34" charset="0"/>
                <a:cs typeface="Arial" panose="020B0604020202020204" pitchFamily="34" charset="0"/>
              </a:defRPr>
            </a:lvl1pPr>
            <a:lvl2pPr>
              <a:lnSpc>
                <a:spcPct val="100000"/>
              </a:lnSpc>
              <a:defRPr sz="1800">
                <a:latin typeface="Arial" panose="020B0604020202020204" pitchFamily="34" charset="0"/>
                <a:cs typeface="Arial" panose="020B0604020202020204" pitchFamily="34" charset="0"/>
              </a:defRPr>
            </a:lvl2pPr>
            <a:lvl3pPr>
              <a:lnSpc>
                <a:spcPct val="100000"/>
              </a:lnSpc>
              <a:defRPr sz="1800">
                <a:latin typeface="Arial" panose="020B0604020202020204" pitchFamily="34" charset="0"/>
                <a:cs typeface="Arial" panose="020B0604020202020204" pitchFamily="34" charset="0"/>
              </a:defRPr>
            </a:lvl3pPr>
            <a:lvl4pPr>
              <a:lnSpc>
                <a:spcPct val="100000"/>
              </a:lnSpc>
              <a:defRPr sz="1800">
                <a:latin typeface="Arial" panose="020B0604020202020204" pitchFamily="34" charset="0"/>
                <a:cs typeface="Arial" panose="020B0604020202020204" pitchFamily="34" charset="0"/>
              </a:defRPr>
            </a:lvl4pPr>
            <a:lvl5pPr>
              <a:lnSpc>
                <a:spcPct val="100000"/>
              </a:lnSpc>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3F0AD6-A1C0-BD09-7C7E-EDD68D7F51E3}"/>
              </a:ext>
            </a:extLst>
          </p:cNvPr>
          <p:cNvSpPr>
            <a:spLocks noGrp="1"/>
          </p:cNvSpPr>
          <p:nvPr>
            <p:ph type="ftr" sz="quarter" idx="11"/>
          </p:nvPr>
        </p:nvSpPr>
        <p:spPr/>
        <p:txBody>
          <a:bodyPr/>
          <a:lstStyle>
            <a:lvl1pPr>
              <a:defRPr>
                <a:solidFill>
                  <a:schemeClr val="tx1"/>
                </a:solidFill>
              </a:defRPr>
            </a:lvl1pPr>
          </a:lstStyle>
          <a:p>
            <a:r>
              <a:rPr lang="en-GB"/>
              <a:t>UKCMove</a:t>
            </a:r>
            <a:endParaRPr lang="en-GB" dirty="0"/>
          </a:p>
        </p:txBody>
      </p:sp>
      <p:sp>
        <p:nvSpPr>
          <p:cNvPr id="6" name="Slide Number Placeholder 5">
            <a:extLst>
              <a:ext uri="{FF2B5EF4-FFF2-40B4-BE49-F238E27FC236}">
                <a16:creationId xmlns:a16="http://schemas.microsoft.com/office/drawing/2014/main" id="{CD09DC45-6F41-4F63-6A11-B4BDE8829A59}"/>
              </a:ext>
            </a:extLst>
          </p:cNvPr>
          <p:cNvSpPr>
            <a:spLocks noGrp="1"/>
          </p:cNvSpPr>
          <p:nvPr>
            <p:ph type="sldNum" sz="quarter" idx="12"/>
          </p:nvPr>
        </p:nvSpPr>
        <p:spPr/>
        <p:txBody>
          <a:bodyPr/>
          <a:lstStyle>
            <a:lvl1pPr>
              <a:defRPr>
                <a:solidFill>
                  <a:schemeClr val="tx1"/>
                </a:solidFill>
              </a:defRPr>
            </a:lvl1pPr>
          </a:lstStyle>
          <a:p>
            <a:fld id="{D6F9D192-6C76-4102-B0D2-394FDD8C816E}" type="slidenum">
              <a:rPr lang="en-GB" smtClean="0"/>
              <a:pPr/>
              <a:t>‹#›</a:t>
            </a:fld>
            <a:endParaRPr lang="en-GB" dirty="0"/>
          </a:p>
        </p:txBody>
      </p:sp>
    </p:spTree>
    <p:extLst>
      <p:ext uri="{BB962C8B-B14F-4D97-AF65-F5344CB8AC3E}">
        <p14:creationId xmlns:p14="http://schemas.microsoft.com/office/powerpoint/2010/main" val="372294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B289-AF25-F2BC-F5DF-7C1334D66C50}"/>
              </a:ext>
            </a:extLst>
          </p:cNvPr>
          <p:cNvSpPr>
            <a:spLocks noGrp="1"/>
          </p:cNvSpPr>
          <p:nvPr>
            <p:ph type="title" hasCustomPrompt="1"/>
          </p:nvPr>
        </p:nvSpPr>
        <p:spPr>
          <a:xfrm>
            <a:off x="628650" y="365127"/>
            <a:ext cx="7886700" cy="687609"/>
          </a:xfrm>
        </p:spPr>
        <p:txBody>
          <a:bodyPr/>
          <a:lstStyle>
            <a:lvl1pPr algn="ctr">
              <a:defRPr sz="2400" b="1">
                <a:latin typeface="Arial" panose="020B0604020202020204" pitchFamily="34" charset="0"/>
                <a:cs typeface="Arial" panose="020B0604020202020204" pitchFamily="34" charset="0"/>
              </a:defRPr>
            </a:lvl1pPr>
          </a:lstStyle>
          <a:p>
            <a:r>
              <a:rPr lang="en-US" dirty="0"/>
              <a:t>Click to edit Master subtitle style</a:t>
            </a:r>
            <a:endParaRPr lang="en-GB" dirty="0"/>
          </a:p>
        </p:txBody>
      </p:sp>
      <p:sp>
        <p:nvSpPr>
          <p:cNvPr id="3" name="Content Placeholder 2">
            <a:extLst>
              <a:ext uri="{FF2B5EF4-FFF2-40B4-BE49-F238E27FC236}">
                <a16:creationId xmlns:a16="http://schemas.microsoft.com/office/drawing/2014/main" id="{96CF3FBB-645F-6D9A-B702-1043F617CCCF}"/>
              </a:ext>
            </a:extLst>
          </p:cNvPr>
          <p:cNvSpPr>
            <a:spLocks noGrp="1"/>
          </p:cNvSpPr>
          <p:nvPr>
            <p:ph idx="1"/>
          </p:nvPr>
        </p:nvSpPr>
        <p:spPr>
          <a:xfrm>
            <a:off x="628650" y="1340768"/>
            <a:ext cx="7886700" cy="482453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3F0AD6-A1C0-BD09-7C7E-EDD68D7F51E3}"/>
              </a:ext>
            </a:extLst>
          </p:cNvPr>
          <p:cNvSpPr>
            <a:spLocks noGrp="1"/>
          </p:cNvSpPr>
          <p:nvPr>
            <p:ph type="ftr" sz="quarter" idx="11"/>
          </p:nvPr>
        </p:nvSpPr>
        <p:spPr/>
        <p:txBody>
          <a:bodyPr/>
          <a:lstStyle>
            <a:lvl1pPr>
              <a:defRPr>
                <a:solidFill>
                  <a:schemeClr val="tx1"/>
                </a:solidFill>
              </a:defRPr>
            </a:lvl1pPr>
          </a:lstStyle>
          <a:p>
            <a:r>
              <a:rPr lang="en-GB"/>
              <a:t>UKCMove</a:t>
            </a:r>
            <a:endParaRPr lang="en-GB" dirty="0"/>
          </a:p>
        </p:txBody>
      </p:sp>
      <p:sp>
        <p:nvSpPr>
          <p:cNvPr id="6" name="Slide Number Placeholder 5">
            <a:extLst>
              <a:ext uri="{FF2B5EF4-FFF2-40B4-BE49-F238E27FC236}">
                <a16:creationId xmlns:a16="http://schemas.microsoft.com/office/drawing/2014/main" id="{CD09DC45-6F41-4F63-6A11-B4BDE8829A59}"/>
              </a:ext>
            </a:extLst>
          </p:cNvPr>
          <p:cNvSpPr>
            <a:spLocks noGrp="1"/>
          </p:cNvSpPr>
          <p:nvPr>
            <p:ph type="sldNum" sz="quarter" idx="12"/>
          </p:nvPr>
        </p:nvSpPr>
        <p:spPr/>
        <p:txBody>
          <a:bodyPr/>
          <a:lstStyle>
            <a:lvl1pPr>
              <a:defRPr>
                <a:solidFill>
                  <a:schemeClr val="tx1"/>
                </a:solidFill>
              </a:defRPr>
            </a:lvl1pPr>
          </a:lstStyle>
          <a:p>
            <a:fld id="{D6F9D192-6C76-4102-B0D2-394FDD8C816E}" type="slidenum">
              <a:rPr lang="en-GB" smtClean="0"/>
              <a:pPr/>
              <a:t>‹#›</a:t>
            </a:fld>
            <a:endParaRPr lang="en-GB" dirty="0"/>
          </a:p>
        </p:txBody>
      </p:sp>
    </p:spTree>
    <p:extLst>
      <p:ext uri="{BB962C8B-B14F-4D97-AF65-F5344CB8AC3E}">
        <p14:creationId xmlns:p14="http://schemas.microsoft.com/office/powerpoint/2010/main" val="367195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895996"/>
          </a:xfrm>
        </p:spPr>
        <p:txBody>
          <a:bodyPr/>
          <a:lstStyle>
            <a:lvl1pPr>
              <a:lnSpc>
                <a:spcPct val="100000"/>
              </a:lnSpc>
              <a:defRPr sz="1800">
                <a:latin typeface="Arial" panose="020B0604020202020204" pitchFamily="34" charset="0"/>
                <a:cs typeface="Arial" panose="020B0604020202020204" pitchFamily="34" charset="0"/>
              </a:defRPr>
            </a:lvl1pPr>
            <a:lvl2pPr>
              <a:lnSpc>
                <a:spcPct val="100000"/>
              </a:lnSpc>
              <a:defRPr sz="1800">
                <a:latin typeface="Arial" panose="020B0604020202020204" pitchFamily="34" charset="0"/>
                <a:cs typeface="Arial" panose="020B0604020202020204" pitchFamily="34" charset="0"/>
              </a:defRPr>
            </a:lvl2pPr>
            <a:lvl3pPr>
              <a:lnSpc>
                <a:spcPct val="100000"/>
              </a:lnSpc>
              <a:defRPr sz="1800">
                <a:latin typeface="Arial" panose="020B0604020202020204" pitchFamily="34" charset="0"/>
                <a:cs typeface="Arial" panose="020B0604020202020204" pitchFamily="34" charset="0"/>
              </a:defRPr>
            </a:lvl3pPr>
            <a:lvl4pPr>
              <a:lnSpc>
                <a:spcPct val="100000"/>
              </a:lnSpc>
              <a:defRPr sz="1800">
                <a:latin typeface="Arial" panose="020B0604020202020204" pitchFamily="34" charset="0"/>
                <a:cs typeface="Arial" panose="020B0604020202020204" pitchFamily="34" charset="0"/>
              </a:defRPr>
            </a:lvl4pPr>
            <a:lvl5pPr>
              <a:lnSpc>
                <a:spcPct val="100000"/>
              </a:lnSpc>
              <a:defRPr sz="1800">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lvl1pPr algn="ctr">
              <a:defRPr sz="1400" b="1">
                <a:latin typeface="Arial" panose="020B0604020202020204" pitchFamily="34" charset="0"/>
                <a:cs typeface="Arial" panose="020B0604020202020204" pitchFamily="34" charset="0"/>
              </a:defRPr>
            </a:lvl1pPr>
          </a:lstStyle>
          <a:p>
            <a:r>
              <a:rPr lang="en-GB"/>
              <a:t>UKCMove</a:t>
            </a:r>
            <a:endParaRPr lang="en-GB" dirty="0"/>
          </a:p>
        </p:txBody>
      </p:sp>
      <p:sp>
        <p:nvSpPr>
          <p:cNvPr id="6" name="Slide Number Placeholder 5"/>
          <p:cNvSpPr>
            <a:spLocks noGrp="1"/>
          </p:cNvSpPr>
          <p:nvPr>
            <p:ph type="sldNum" sz="quarter" idx="12"/>
          </p:nvPr>
        </p:nvSpPr>
        <p:spPr/>
        <p:txBody>
          <a:bodyPr/>
          <a:lstStyle>
            <a:lvl1pPr algn="ctr">
              <a:defRPr sz="1400" b="1">
                <a:latin typeface="Arial" panose="020B0604020202020204" pitchFamily="34" charset="0"/>
                <a:cs typeface="Arial" panose="020B0604020202020204" pitchFamily="34" charset="0"/>
              </a:defRPr>
            </a:lvl1pPr>
          </a:lstStyle>
          <a:p>
            <a:fld id="{D6F9D192-6C76-4102-B0D2-394FDD8C816E}" type="slidenum">
              <a:rPr lang="en-GB" smtClean="0"/>
              <a:pPr/>
              <a:t>‹#›</a:t>
            </a:fld>
            <a:endParaRPr lang="en-GB" dirty="0"/>
          </a:p>
        </p:txBody>
      </p:sp>
    </p:spTree>
    <p:extLst>
      <p:ext uri="{BB962C8B-B14F-4D97-AF65-F5344CB8AC3E}">
        <p14:creationId xmlns:p14="http://schemas.microsoft.com/office/powerpoint/2010/main" val="378104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69128EA-E29B-C829-4B14-AEE92CD2E22E}"/>
              </a:ext>
            </a:extLst>
          </p:cNvPr>
          <p:cNvSpPr>
            <a:spLocks noGrp="1"/>
          </p:cNvSpPr>
          <p:nvPr>
            <p:ph type="ftr" sz="quarter" idx="11"/>
          </p:nvPr>
        </p:nvSpPr>
        <p:spPr/>
        <p:txBody>
          <a:bodyPr/>
          <a:lstStyle/>
          <a:p>
            <a:r>
              <a:rPr lang="en-GB"/>
              <a:t>UKCMove</a:t>
            </a:r>
          </a:p>
        </p:txBody>
      </p:sp>
      <p:sp>
        <p:nvSpPr>
          <p:cNvPr id="4" name="Slide Number Placeholder 3">
            <a:extLst>
              <a:ext uri="{FF2B5EF4-FFF2-40B4-BE49-F238E27FC236}">
                <a16:creationId xmlns:a16="http://schemas.microsoft.com/office/drawing/2014/main" id="{B7BF5F68-3E9C-2DCB-6BD3-446B912C9E64}"/>
              </a:ext>
            </a:extLst>
          </p:cNvPr>
          <p:cNvSpPr>
            <a:spLocks noGrp="1"/>
          </p:cNvSpPr>
          <p:nvPr>
            <p:ph type="sldNum" sz="quarter" idx="12"/>
          </p:nvPr>
        </p:nvSpPr>
        <p:spPr/>
        <p:txBody>
          <a:bodyPr/>
          <a:lstStyle/>
          <a:p>
            <a:fld id="{D6F9D192-6C76-4102-B0D2-394FDD8C816E}" type="slidenum">
              <a:rPr lang="en-GB" smtClean="0"/>
              <a:pPr/>
              <a:t>‹#›</a:t>
            </a:fld>
            <a:endParaRPr lang="en-GB"/>
          </a:p>
        </p:txBody>
      </p:sp>
    </p:spTree>
    <p:extLst>
      <p:ext uri="{BB962C8B-B14F-4D97-AF65-F5344CB8AC3E}">
        <p14:creationId xmlns:p14="http://schemas.microsoft.com/office/powerpoint/2010/main" val="2011184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498E5-49B7-999E-683F-58CDD88D8B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B4C87D9-C53C-44A4-85EC-8229509BF92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9D390A6B-2FEB-278C-8E72-74E6AA52DB5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400" b="1" i="0" baseline="0">
                <a:solidFill>
                  <a:schemeClr val="tx1"/>
                </a:solidFill>
                <a:latin typeface="Arial" panose="020B0604020202020204" pitchFamily="34" charset="0"/>
              </a:defRPr>
            </a:lvl1pPr>
          </a:lstStyle>
          <a:p>
            <a:r>
              <a:rPr lang="en-GB"/>
              <a:t>UKCMove</a:t>
            </a:r>
            <a:endParaRPr lang="en-GB" dirty="0"/>
          </a:p>
        </p:txBody>
      </p:sp>
      <p:sp>
        <p:nvSpPr>
          <p:cNvPr id="6" name="Slide Number Placeholder 5">
            <a:extLst>
              <a:ext uri="{FF2B5EF4-FFF2-40B4-BE49-F238E27FC236}">
                <a16:creationId xmlns:a16="http://schemas.microsoft.com/office/drawing/2014/main" id="{6D5A2D45-73E0-2085-322E-26B60F7231A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b="1" i="0" baseline="0">
                <a:solidFill>
                  <a:schemeClr val="tx1"/>
                </a:solidFill>
                <a:latin typeface="Arial" panose="020B0604020202020204" pitchFamily="34" charset="0"/>
              </a:defRPr>
            </a:lvl1pPr>
          </a:lstStyle>
          <a:p>
            <a:fld id="{D6F9D192-6C76-4102-B0D2-394FDD8C816E}" type="slidenum">
              <a:rPr lang="en-GB" smtClean="0"/>
              <a:pPr/>
              <a:t>‹#›</a:t>
            </a:fld>
            <a:endParaRPr lang="en-GB" dirty="0"/>
          </a:p>
        </p:txBody>
      </p:sp>
    </p:spTree>
    <p:extLst>
      <p:ext uri="{BB962C8B-B14F-4D97-AF65-F5344CB8AC3E}">
        <p14:creationId xmlns:p14="http://schemas.microsoft.com/office/powerpoint/2010/main" val="42489262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7" r:id="rId3"/>
    <p:sldLayoutId id="2147483686" r:id="rId4"/>
    <p:sldLayoutId id="2147483681" r:id="rId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ukcmove.bobeager.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ukcmove.bobeager.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76" y="548680"/>
            <a:ext cx="7851648" cy="1728192"/>
          </a:xfrm>
        </p:spPr>
        <p:txBody>
          <a:bodyPr anchor="ctr">
            <a:normAutofit/>
          </a:bodyPr>
          <a:lstStyle/>
          <a:p>
            <a:pPr algn="ctr"/>
            <a:r>
              <a:rPr lang="en-GB" b="1" dirty="0">
                <a:solidFill>
                  <a:schemeClr val="tx1"/>
                </a:solidFill>
              </a:rPr>
              <a:t>A University On The Move</a:t>
            </a:r>
            <a:r>
              <a:rPr lang="en-GB" dirty="0">
                <a:solidFill>
                  <a:schemeClr val="tx1"/>
                </a:solidFill>
              </a:rPr>
              <a:t> </a:t>
            </a:r>
          </a:p>
        </p:txBody>
      </p:sp>
      <p:sp>
        <p:nvSpPr>
          <p:cNvPr id="5" name="Footer Placeholder 4"/>
          <p:cNvSpPr>
            <a:spLocks noGrp="1"/>
          </p:cNvSpPr>
          <p:nvPr>
            <p:ph type="ftr" sz="quarter" idx="11"/>
          </p:nvPr>
        </p:nvSpPr>
        <p:spPr/>
        <p:txBody>
          <a:bodyPr/>
          <a:lstStyle/>
          <a:p>
            <a:r>
              <a:rPr lang="en-GB" dirty="0" err="1"/>
              <a:t>UKCMove</a:t>
            </a:r>
            <a:endParaRPr lang="en-GB" dirty="0"/>
          </a:p>
        </p:txBody>
      </p:sp>
      <p:sp>
        <p:nvSpPr>
          <p:cNvPr id="6" name="Slide Number Placeholder 5"/>
          <p:cNvSpPr>
            <a:spLocks noGrp="1"/>
          </p:cNvSpPr>
          <p:nvPr>
            <p:ph type="sldNum" sz="quarter" idx="12"/>
          </p:nvPr>
        </p:nvSpPr>
        <p:spPr/>
        <p:txBody>
          <a:bodyPr/>
          <a:lstStyle/>
          <a:p>
            <a:fld id="{D6F9D192-6C76-4102-B0D2-394FDD8C816E}" type="slidenum">
              <a:rPr lang="en-GB" smtClean="0"/>
              <a:pPr/>
              <a:t>1</a:t>
            </a:fld>
            <a:endParaRPr lang="en-GB" dirty="0"/>
          </a:p>
        </p:txBody>
      </p:sp>
      <p:sp>
        <p:nvSpPr>
          <p:cNvPr id="4" name="TextBox 3"/>
          <p:cNvSpPr txBox="1"/>
          <p:nvPr/>
        </p:nvSpPr>
        <p:spPr>
          <a:xfrm>
            <a:off x="1439652" y="2457897"/>
            <a:ext cx="6264696" cy="353943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Bob Eager</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Former Staff Association Lecture</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21</a:t>
            </a:r>
            <a:r>
              <a:rPr lang="en-GB" sz="3200" baseline="30000" dirty="0">
                <a:latin typeface="Arial" panose="020B0604020202020204" pitchFamily="34" charset="0"/>
                <a:cs typeface="Arial" panose="020B0604020202020204" pitchFamily="34" charset="0"/>
              </a:rPr>
              <a:t>st</a:t>
            </a:r>
            <a:r>
              <a:rPr lang="en-GB" sz="3200" dirty="0">
                <a:latin typeface="Arial" panose="020B0604020202020204" pitchFamily="34" charset="0"/>
                <a:cs typeface="Arial" panose="020B0604020202020204" pitchFamily="34" charset="0"/>
              </a:rPr>
              <a:t> May 2025</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http://ukcmove.bobeager.uk</a:t>
            </a:r>
          </a:p>
        </p:txBody>
      </p:sp>
    </p:spTree>
    <p:extLst>
      <p:ext uri="{BB962C8B-B14F-4D97-AF65-F5344CB8AC3E}">
        <p14:creationId xmlns:p14="http://schemas.microsoft.com/office/powerpoint/2010/main" val="136225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DA9D7-BFCA-D472-05C7-F7E52F01E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D10D3-7032-9265-4267-E0BD6BA568E4}"/>
              </a:ext>
            </a:extLst>
          </p:cNvPr>
          <p:cNvSpPr>
            <a:spLocks noGrp="1"/>
          </p:cNvSpPr>
          <p:nvPr>
            <p:ph type="title"/>
          </p:nvPr>
        </p:nvSpPr>
        <p:spPr/>
        <p:txBody>
          <a:bodyPr>
            <a:normAutofit/>
          </a:bodyPr>
          <a:lstStyle/>
          <a:p>
            <a:r>
              <a:rPr lang="en-GB" dirty="0"/>
              <a:t>Early Days</a:t>
            </a:r>
          </a:p>
        </p:txBody>
      </p:sp>
      <p:pic>
        <p:nvPicPr>
          <p:cNvPr id="8" name="Content Placeholder 7" descr="A group of people carrying luggage&#10;&#10;AI-generated content may be incorrect.">
            <a:extLst>
              <a:ext uri="{FF2B5EF4-FFF2-40B4-BE49-F238E27FC236}">
                <a16:creationId xmlns:a16="http://schemas.microsoft.com/office/drawing/2014/main" id="{93FB61EC-455B-244E-55F5-E20C8C190E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80728"/>
            <a:ext cx="7671587" cy="5193335"/>
          </a:xfrm>
        </p:spPr>
      </p:pic>
      <p:sp>
        <p:nvSpPr>
          <p:cNvPr id="4" name="Footer Placeholder 3">
            <a:extLst>
              <a:ext uri="{FF2B5EF4-FFF2-40B4-BE49-F238E27FC236}">
                <a16:creationId xmlns:a16="http://schemas.microsoft.com/office/drawing/2014/main" id="{2A11312F-13BA-6CA8-2229-FC8BAE700746}"/>
              </a:ext>
            </a:extLst>
          </p:cNvPr>
          <p:cNvSpPr>
            <a:spLocks noGrp="1"/>
          </p:cNvSpPr>
          <p:nvPr>
            <p:ph type="ftr" sz="quarter" idx="11"/>
          </p:nvPr>
        </p:nvSpPr>
        <p:spPr/>
        <p:txBody>
          <a:bodyPr/>
          <a:lstStyle/>
          <a:p>
            <a:r>
              <a:rPr lang="en-GB"/>
              <a:t>UKCMove</a:t>
            </a:r>
          </a:p>
        </p:txBody>
      </p:sp>
      <p:sp>
        <p:nvSpPr>
          <p:cNvPr id="5" name="Slide Number Placeholder 4">
            <a:extLst>
              <a:ext uri="{FF2B5EF4-FFF2-40B4-BE49-F238E27FC236}">
                <a16:creationId xmlns:a16="http://schemas.microsoft.com/office/drawing/2014/main" id="{57A192F4-FF35-1230-9D37-1072B2D13918}"/>
              </a:ext>
            </a:extLst>
          </p:cNvPr>
          <p:cNvSpPr>
            <a:spLocks noGrp="1"/>
          </p:cNvSpPr>
          <p:nvPr>
            <p:ph type="sldNum" sz="quarter" idx="12"/>
          </p:nvPr>
        </p:nvSpPr>
        <p:spPr/>
        <p:txBody>
          <a:bodyPr/>
          <a:lstStyle/>
          <a:p>
            <a:fld id="{D6F9D192-6C76-4102-B0D2-394FDD8C816E}" type="slidenum">
              <a:rPr lang="en-GB" smtClean="0"/>
              <a:pPr/>
              <a:t>10</a:t>
            </a:fld>
            <a:endParaRPr lang="en-GB" dirty="0"/>
          </a:p>
        </p:txBody>
      </p:sp>
      <p:sp>
        <p:nvSpPr>
          <p:cNvPr id="7" name="TextBox 6">
            <a:extLst>
              <a:ext uri="{FF2B5EF4-FFF2-40B4-BE49-F238E27FC236}">
                <a16:creationId xmlns:a16="http://schemas.microsoft.com/office/drawing/2014/main" id="{95F3C319-B114-FB9B-47C2-D80194C8827F}"/>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1</a:t>
            </a:r>
            <a:endParaRPr lang="en-GB" dirty="0"/>
          </a:p>
        </p:txBody>
      </p:sp>
    </p:spTree>
    <p:extLst>
      <p:ext uri="{BB962C8B-B14F-4D97-AF65-F5344CB8AC3E}">
        <p14:creationId xmlns:p14="http://schemas.microsoft.com/office/powerpoint/2010/main" val="94097231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743A-61DE-17A6-BA19-36DB7A710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81782-289D-E0E6-E20B-7166777750DA}"/>
              </a:ext>
            </a:extLst>
          </p:cNvPr>
          <p:cNvSpPr>
            <a:spLocks noGrp="1"/>
          </p:cNvSpPr>
          <p:nvPr>
            <p:ph type="title"/>
          </p:nvPr>
        </p:nvSpPr>
        <p:spPr/>
        <p:txBody>
          <a:bodyPr>
            <a:normAutofit/>
          </a:bodyPr>
          <a:lstStyle/>
          <a:p>
            <a:r>
              <a:rPr lang="en-GB" dirty="0"/>
              <a:t>Early Days</a:t>
            </a:r>
          </a:p>
        </p:txBody>
      </p:sp>
      <p:pic>
        <p:nvPicPr>
          <p:cNvPr id="8" name="Content Placeholder 7" descr="A group of people carrying luggage&#10;&#10;AI-generated content may be incorrect.">
            <a:extLst>
              <a:ext uri="{FF2B5EF4-FFF2-40B4-BE49-F238E27FC236}">
                <a16:creationId xmlns:a16="http://schemas.microsoft.com/office/drawing/2014/main" id="{E011E494-FB31-2F13-75D5-9E198680FF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80728"/>
            <a:ext cx="7671587" cy="5193335"/>
          </a:xfrm>
        </p:spPr>
      </p:pic>
      <p:sp>
        <p:nvSpPr>
          <p:cNvPr id="4" name="Footer Placeholder 3">
            <a:extLst>
              <a:ext uri="{FF2B5EF4-FFF2-40B4-BE49-F238E27FC236}">
                <a16:creationId xmlns:a16="http://schemas.microsoft.com/office/drawing/2014/main" id="{536EE4D7-467C-6722-ECB9-FA4D875C5CEA}"/>
              </a:ext>
            </a:extLst>
          </p:cNvPr>
          <p:cNvSpPr>
            <a:spLocks noGrp="1"/>
          </p:cNvSpPr>
          <p:nvPr>
            <p:ph type="ftr" sz="quarter" idx="11"/>
          </p:nvPr>
        </p:nvSpPr>
        <p:spPr/>
        <p:txBody>
          <a:bodyPr/>
          <a:lstStyle/>
          <a:p>
            <a:r>
              <a:rPr lang="en-GB"/>
              <a:t>UKCMove</a:t>
            </a:r>
          </a:p>
        </p:txBody>
      </p:sp>
      <p:sp>
        <p:nvSpPr>
          <p:cNvPr id="5" name="Slide Number Placeholder 4">
            <a:extLst>
              <a:ext uri="{FF2B5EF4-FFF2-40B4-BE49-F238E27FC236}">
                <a16:creationId xmlns:a16="http://schemas.microsoft.com/office/drawing/2014/main" id="{568AAE82-B823-80DB-6222-1160D0A77677}"/>
              </a:ext>
            </a:extLst>
          </p:cNvPr>
          <p:cNvSpPr>
            <a:spLocks noGrp="1"/>
          </p:cNvSpPr>
          <p:nvPr>
            <p:ph type="sldNum" sz="quarter" idx="12"/>
          </p:nvPr>
        </p:nvSpPr>
        <p:spPr/>
        <p:txBody>
          <a:bodyPr/>
          <a:lstStyle/>
          <a:p>
            <a:fld id="{D6F9D192-6C76-4102-B0D2-394FDD8C816E}" type="slidenum">
              <a:rPr lang="en-GB" smtClean="0"/>
              <a:pPr/>
              <a:t>11</a:t>
            </a:fld>
            <a:endParaRPr lang="en-GB" dirty="0"/>
          </a:p>
        </p:txBody>
      </p:sp>
      <p:sp>
        <p:nvSpPr>
          <p:cNvPr id="7" name="TextBox 6">
            <a:extLst>
              <a:ext uri="{FF2B5EF4-FFF2-40B4-BE49-F238E27FC236}">
                <a16:creationId xmlns:a16="http://schemas.microsoft.com/office/drawing/2014/main" id="{D1A402D8-6EB2-FE74-1648-64F114112C65}"/>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1</a:t>
            </a:r>
            <a:endParaRPr lang="en-GB" dirty="0"/>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DC6C0A19-FC95-8D4D-46B7-C88FD56DE3D0}"/>
                  </a:ext>
                </a:extLst>
              </p14:cNvPr>
              <p14:cNvContentPartPr/>
              <p14:nvPr/>
            </p14:nvContentPartPr>
            <p14:xfrm>
              <a:off x="807082" y="992122"/>
              <a:ext cx="7792200" cy="5155920"/>
            </p14:xfrm>
          </p:contentPart>
        </mc:Choice>
        <mc:Fallback xmlns="">
          <p:pic>
            <p:nvPicPr>
              <p:cNvPr id="13" name="Ink 12">
                <a:extLst>
                  <a:ext uri="{FF2B5EF4-FFF2-40B4-BE49-F238E27FC236}">
                    <a16:creationId xmlns:a16="http://schemas.microsoft.com/office/drawing/2014/main" id="{DC6C0A19-FC95-8D4D-46B7-C88FD56DE3D0}"/>
                  </a:ext>
                </a:extLst>
              </p:cNvPr>
              <p:cNvPicPr/>
              <p:nvPr/>
            </p:nvPicPr>
            <p:blipFill>
              <a:blip r:embed="rId4"/>
              <a:stretch>
                <a:fillRect/>
              </a:stretch>
            </p:blipFill>
            <p:spPr>
              <a:xfrm>
                <a:off x="744082" y="929122"/>
                <a:ext cx="7917840" cy="528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648BE0AA-D1CA-6A47-6B0A-3113E33A8517}"/>
                  </a:ext>
                </a:extLst>
              </p14:cNvPr>
              <p14:cNvContentPartPr/>
              <p14:nvPr/>
            </p14:nvContentPartPr>
            <p14:xfrm>
              <a:off x="972322" y="952882"/>
              <a:ext cx="7967520" cy="5224320"/>
            </p14:xfrm>
          </p:contentPart>
        </mc:Choice>
        <mc:Fallback xmlns="">
          <p:pic>
            <p:nvPicPr>
              <p:cNvPr id="15" name="Ink 14">
                <a:extLst>
                  <a:ext uri="{FF2B5EF4-FFF2-40B4-BE49-F238E27FC236}">
                    <a16:creationId xmlns:a16="http://schemas.microsoft.com/office/drawing/2014/main" id="{648BE0AA-D1CA-6A47-6B0A-3113E33A8517}"/>
                  </a:ext>
                </a:extLst>
              </p:cNvPr>
              <p:cNvPicPr/>
              <p:nvPr/>
            </p:nvPicPr>
            <p:blipFill>
              <a:blip r:embed="rId6"/>
              <a:stretch>
                <a:fillRect/>
              </a:stretch>
            </p:blipFill>
            <p:spPr>
              <a:xfrm>
                <a:off x="909322" y="889882"/>
                <a:ext cx="8093160" cy="5349960"/>
              </a:xfrm>
              <a:prstGeom prst="rect">
                <a:avLst/>
              </a:prstGeom>
            </p:spPr>
          </p:pic>
        </mc:Fallback>
      </mc:AlternateContent>
    </p:spTree>
    <p:extLst>
      <p:ext uri="{BB962C8B-B14F-4D97-AF65-F5344CB8AC3E}">
        <p14:creationId xmlns:p14="http://schemas.microsoft.com/office/powerpoint/2010/main" val="201961051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7995E1-5C62-5FFC-420E-B3C9D2D764A5}"/>
              </a:ext>
            </a:extLst>
          </p:cNvPr>
          <p:cNvSpPr>
            <a:spLocks noGrp="1"/>
          </p:cNvSpPr>
          <p:nvPr>
            <p:ph idx="1"/>
          </p:nvPr>
        </p:nvSpPr>
        <p:spPr>
          <a:xfrm>
            <a:off x="457200" y="428604"/>
            <a:ext cx="8229600" cy="1416220"/>
          </a:xfrm>
        </p:spPr>
        <p:txBody>
          <a:bodyPr/>
          <a:lstStyle/>
          <a:p>
            <a:r>
              <a:rPr lang="en-US" dirty="0"/>
              <a:t>The ‘First 500’ arrived at Eliot in 1965</a:t>
            </a:r>
          </a:p>
          <a:p>
            <a:pPr lvl="1"/>
            <a:r>
              <a:rPr lang="en-US" dirty="0"/>
              <a:t>But they only really numbered about 400-450</a:t>
            </a:r>
          </a:p>
          <a:p>
            <a:pPr lvl="1"/>
            <a:r>
              <a:rPr lang="en-US" dirty="0"/>
              <a:t>And they were not the first (research postgrads had arrived with staff)</a:t>
            </a:r>
          </a:p>
          <a:p>
            <a:r>
              <a:rPr lang="en-US" dirty="0"/>
              <a:t>The name is associated with a fundraising play put on at the Marlowe Theatre</a:t>
            </a:r>
          </a:p>
          <a:p>
            <a:endParaRPr lang="en-GB" dirty="0"/>
          </a:p>
        </p:txBody>
      </p:sp>
      <p:sp>
        <p:nvSpPr>
          <p:cNvPr id="3" name="Footer Placeholder 2">
            <a:extLst>
              <a:ext uri="{FF2B5EF4-FFF2-40B4-BE49-F238E27FC236}">
                <a16:creationId xmlns:a16="http://schemas.microsoft.com/office/drawing/2014/main" id="{0122CCCF-473F-ED3C-5BCE-766DA765A57A}"/>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9380FE2B-1201-46DD-C5FA-69822233F85E}"/>
              </a:ext>
            </a:extLst>
          </p:cNvPr>
          <p:cNvSpPr>
            <a:spLocks noGrp="1"/>
          </p:cNvSpPr>
          <p:nvPr>
            <p:ph type="sldNum" sz="quarter" idx="12"/>
          </p:nvPr>
        </p:nvSpPr>
        <p:spPr/>
        <p:txBody>
          <a:bodyPr/>
          <a:lstStyle/>
          <a:p>
            <a:fld id="{D6F9D192-6C76-4102-B0D2-394FDD8C816E}" type="slidenum">
              <a:rPr lang="en-GB" smtClean="0"/>
              <a:pPr/>
              <a:t>12</a:t>
            </a:fld>
            <a:endParaRPr lang="en-GB" dirty="0"/>
          </a:p>
        </p:txBody>
      </p:sp>
      <p:pic>
        <p:nvPicPr>
          <p:cNvPr id="6" name="Picture 5" descr="A newspaper advertisement for a university&#10;&#10;AI-generated content may be incorrect.">
            <a:extLst>
              <a:ext uri="{FF2B5EF4-FFF2-40B4-BE49-F238E27FC236}">
                <a16:creationId xmlns:a16="http://schemas.microsoft.com/office/drawing/2014/main" id="{D356C574-F18E-D105-CB0A-F222B2E7E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900225"/>
            <a:ext cx="2608875" cy="4172316"/>
          </a:xfrm>
          <a:prstGeom prst="rect">
            <a:avLst/>
          </a:prstGeom>
        </p:spPr>
      </p:pic>
      <p:sp>
        <p:nvSpPr>
          <p:cNvPr id="7" name="TextBox 6">
            <a:extLst>
              <a:ext uri="{FF2B5EF4-FFF2-40B4-BE49-F238E27FC236}">
                <a16:creationId xmlns:a16="http://schemas.microsoft.com/office/drawing/2014/main" id="{B486680D-0024-6F10-3BE6-51528034CD4A}"/>
              </a:ext>
            </a:extLst>
          </p:cNvPr>
          <p:cNvSpPr txBox="1"/>
          <p:nvPr/>
        </p:nvSpPr>
        <p:spPr>
          <a:xfrm>
            <a:off x="467544" y="2060848"/>
            <a:ext cx="5760640" cy="2862322"/>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play was </a:t>
            </a:r>
            <a:r>
              <a:rPr lang="en-US" i="1" dirty="0"/>
              <a:t>Sir Thomas More</a:t>
            </a:r>
            <a:r>
              <a:rPr lang="en-US" dirty="0"/>
              <a:t>, premiered around 1592</a:t>
            </a:r>
          </a:p>
          <a:p>
            <a:pPr marL="285750" indent="-285750">
              <a:buFont typeface="Arial" panose="020B0604020202020204" pitchFamily="34" charset="0"/>
              <a:buChar char="•"/>
            </a:pPr>
            <a:r>
              <a:rPr lang="en-US" dirty="0"/>
              <a:t>Shakespeare may have contributed, but there were many contributors and no single author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notable for 59 speaking parts, of which 22 appear in the </a:t>
            </a:r>
            <a:r>
              <a:rPr lang="en-US" b="1" dirty="0"/>
              <a:t>first 500</a:t>
            </a:r>
            <a:r>
              <a:rPr lang="en-US" dirty="0"/>
              <a:t> lines of the play</a:t>
            </a:r>
          </a:p>
          <a:p>
            <a:pPr marL="285750" indent="-285750">
              <a:buFont typeface="Arial" panose="020B0604020202020204" pitchFamily="34" charset="0"/>
              <a:buChar char="•"/>
            </a:pPr>
            <a:r>
              <a:rPr lang="en-US" dirty="0"/>
              <a:t>However, the name of this production was clearly aimed at </a:t>
            </a:r>
            <a:r>
              <a:rPr lang="en-US" dirty="0" err="1"/>
              <a:t>publicising</a:t>
            </a:r>
            <a:r>
              <a:rPr lang="en-US" dirty="0"/>
              <a:t> the University</a:t>
            </a:r>
            <a:endParaRPr lang="en-GB" dirty="0"/>
          </a:p>
        </p:txBody>
      </p:sp>
      <p:sp>
        <p:nvSpPr>
          <p:cNvPr id="8" name="TextBox 7">
            <a:extLst>
              <a:ext uri="{FF2B5EF4-FFF2-40B4-BE49-F238E27FC236}">
                <a16:creationId xmlns:a16="http://schemas.microsoft.com/office/drawing/2014/main" id="{080CFDC0-AE79-2EEF-E54B-A0D7F9B558BE}"/>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2</a:t>
            </a:r>
            <a:endParaRPr lang="en-GB" dirty="0"/>
          </a:p>
        </p:txBody>
      </p:sp>
    </p:spTree>
    <p:extLst>
      <p:ext uri="{BB962C8B-B14F-4D97-AF65-F5344CB8AC3E}">
        <p14:creationId xmlns:p14="http://schemas.microsoft.com/office/powerpoint/2010/main" val="29131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childTnLst>
                          </p:cTn>
                        </p:par>
                        <p:par>
                          <p:cTn id="17" fill="hold">
                            <p:stCondLst>
                              <p:cond delay="500"/>
                            </p:stCondLst>
                            <p:childTnLst>
                              <p:par>
                                <p:cTn id="18" presetID="2" presetClass="entr" presetSubtype="2" fill="hold" nodeType="afterEffect">
                                  <p:stCondLst>
                                    <p:cond delay="30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1+#ppt_w/2"/>
                                          </p:val>
                                        </p:tav>
                                        <p:tav tm="100000">
                                          <p:val>
                                            <p:strVal val="#ppt_x"/>
                                          </p:val>
                                        </p:tav>
                                      </p:tavLst>
                                    </p:anim>
                                    <p:anim calcmode="lin" valueType="num">
                                      <p:cBhvr additive="base">
                                        <p:cTn id="21"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400F88-72AE-A5C2-927C-154E10B115D5}"/>
              </a:ext>
            </a:extLst>
          </p:cNvPr>
          <p:cNvSpPr>
            <a:spLocks noGrp="1"/>
          </p:cNvSpPr>
          <p:nvPr>
            <p:ph idx="1"/>
          </p:nvPr>
        </p:nvSpPr>
        <p:spPr/>
        <p:txBody>
          <a:bodyPr/>
          <a:lstStyle/>
          <a:p>
            <a:r>
              <a:rPr lang="en-US" dirty="0"/>
              <a:t>At this time, there was no central hall, performance space, Students’ Union, or any other large space</a:t>
            </a:r>
          </a:p>
          <a:p>
            <a:r>
              <a:rPr lang="en-US" dirty="0"/>
              <a:t>Eliot Hall had to suffice</a:t>
            </a:r>
          </a:p>
          <a:p>
            <a:endParaRPr lang="en-US" dirty="0"/>
          </a:p>
          <a:p>
            <a:r>
              <a:rPr lang="en-US" dirty="0"/>
              <a:t>This was due to lack of money (the University’s initial fundraising had raised only about 50% of its target)</a:t>
            </a:r>
            <a:endParaRPr lang="en-GB" dirty="0"/>
          </a:p>
          <a:p>
            <a:r>
              <a:rPr lang="en-GB" dirty="0"/>
              <a:t>There were some monetary distractions around this time</a:t>
            </a:r>
          </a:p>
          <a:p>
            <a:pPr lvl="1"/>
            <a:r>
              <a:rPr lang="en-GB" dirty="0"/>
              <a:t>Councils spent funds on activities surrounding Winston Churchill’s funeral</a:t>
            </a:r>
          </a:p>
          <a:p>
            <a:pPr lvl="1"/>
            <a:r>
              <a:rPr lang="en-GB" dirty="0"/>
              <a:t>Local government reorganisation had reduced the number of income sources, and diverted money as well</a:t>
            </a:r>
          </a:p>
          <a:p>
            <a:pPr lvl="1"/>
            <a:endParaRPr lang="en-GB" dirty="0"/>
          </a:p>
          <a:p>
            <a:r>
              <a:rPr lang="en-GB" dirty="0"/>
              <a:t>Had there been a central hall, Lord Holford wanted it to be near Eliot College (ironically, where the Venue was eventually built)</a:t>
            </a:r>
          </a:p>
          <a:p>
            <a:endParaRPr lang="en-GB" dirty="0"/>
          </a:p>
          <a:p>
            <a:r>
              <a:rPr lang="en-GB" dirty="0"/>
              <a:t>For some years, the Sports Hall was pressed into service for very large events</a:t>
            </a:r>
            <a:endParaRPr lang="en-US" dirty="0"/>
          </a:p>
        </p:txBody>
      </p:sp>
      <p:sp>
        <p:nvSpPr>
          <p:cNvPr id="3" name="Footer Placeholder 2">
            <a:extLst>
              <a:ext uri="{FF2B5EF4-FFF2-40B4-BE49-F238E27FC236}">
                <a16:creationId xmlns:a16="http://schemas.microsoft.com/office/drawing/2014/main" id="{2AEF7E63-1E7F-96AB-93C2-EB54D8473B68}"/>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5CC2DA53-AC1D-FAFB-EFDA-C0C597CFDB9B}"/>
              </a:ext>
            </a:extLst>
          </p:cNvPr>
          <p:cNvSpPr>
            <a:spLocks noGrp="1"/>
          </p:cNvSpPr>
          <p:nvPr>
            <p:ph type="sldNum" sz="quarter" idx="12"/>
          </p:nvPr>
        </p:nvSpPr>
        <p:spPr/>
        <p:txBody>
          <a:bodyPr/>
          <a:lstStyle/>
          <a:p>
            <a:fld id="{D6F9D192-6C76-4102-B0D2-394FDD8C816E}" type="slidenum">
              <a:rPr lang="en-GB" smtClean="0"/>
              <a:pPr/>
              <a:t>13</a:t>
            </a:fld>
            <a:endParaRPr lang="en-GB" dirty="0"/>
          </a:p>
        </p:txBody>
      </p:sp>
      <p:sp>
        <p:nvSpPr>
          <p:cNvPr id="5" name="TextBox 4">
            <a:extLst>
              <a:ext uri="{FF2B5EF4-FFF2-40B4-BE49-F238E27FC236}">
                <a16:creationId xmlns:a16="http://schemas.microsoft.com/office/drawing/2014/main" id="{BAF7381F-8A42-79EE-F75F-80232DA75B42}"/>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1</a:t>
            </a:r>
            <a:endParaRPr lang="en-GB" dirty="0"/>
          </a:p>
        </p:txBody>
      </p:sp>
    </p:spTree>
    <p:extLst>
      <p:ext uri="{BB962C8B-B14F-4D97-AF65-F5344CB8AC3E}">
        <p14:creationId xmlns:p14="http://schemas.microsoft.com/office/powerpoint/2010/main" val="40187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Colleges</a:t>
            </a:r>
          </a:p>
        </p:txBody>
      </p:sp>
      <p:sp>
        <p:nvSpPr>
          <p:cNvPr id="3" name="Content Placeholder 2"/>
          <p:cNvSpPr>
            <a:spLocks noGrp="1"/>
          </p:cNvSpPr>
          <p:nvPr>
            <p:ph idx="1"/>
          </p:nvPr>
        </p:nvSpPr>
        <p:spPr>
          <a:xfrm>
            <a:off x="628650" y="1196753"/>
            <a:ext cx="7886700" cy="4968551"/>
          </a:xfrm>
        </p:spPr>
        <p:txBody>
          <a:bodyPr>
            <a:normAutofit/>
          </a:bodyPr>
          <a:lstStyle/>
          <a:p>
            <a:r>
              <a:rPr lang="en-US" dirty="0"/>
              <a:t>Holford’s plan was for </a:t>
            </a:r>
            <a:r>
              <a:rPr lang="en-US" i="1" dirty="0"/>
              <a:t>ten</a:t>
            </a:r>
            <a:r>
              <a:rPr lang="en-US" dirty="0"/>
              <a:t> colleges, but this did not happen</a:t>
            </a:r>
          </a:p>
          <a:p>
            <a:r>
              <a:rPr lang="en-US" dirty="0"/>
              <a:t>Money ran out after the first three, but a fourth was built on a reduced budget</a:t>
            </a:r>
          </a:p>
          <a:p>
            <a:r>
              <a:rPr lang="en-US" dirty="0"/>
              <a:t>The names are interesting:</a:t>
            </a:r>
          </a:p>
          <a:p>
            <a:pPr lvl="1"/>
            <a:r>
              <a:rPr lang="en-US" dirty="0"/>
              <a:t>TS Eliot died in 1965 (Humanities), Rutherford (Science), Keynes (Social Science)</a:t>
            </a:r>
          </a:p>
          <a:p>
            <a:pPr lvl="1"/>
            <a:r>
              <a:rPr lang="en-US" dirty="0"/>
              <a:t>Darwin was a bit of a tussle; Bertrand Russell had just died, but Bryan Keith-Lucas, the founding Master of College ‘D’ (as it was known) disagreed strongly (and so did others)</a:t>
            </a:r>
          </a:p>
          <a:p>
            <a:pPr lvl="2"/>
            <a:r>
              <a:rPr lang="en-US" dirty="0"/>
              <a:t>Russell had insulted Bryan’s father</a:t>
            </a:r>
          </a:p>
          <a:p>
            <a:pPr lvl="2"/>
            <a:r>
              <a:rPr lang="en-US" dirty="0"/>
              <a:t>Charles Darwin’s son (Sir Horace Darwin) raised funds to support Bryan and his siblings after their father (Keith Lucas) died</a:t>
            </a:r>
          </a:p>
          <a:p>
            <a:r>
              <a:rPr lang="en-US" dirty="0"/>
              <a:t>The later alternative to Colleges was a ‘housing estate’, i.e. Park Wood</a:t>
            </a:r>
          </a:p>
          <a:p>
            <a:pPr lvl="1"/>
            <a:r>
              <a:rPr lang="en-US" dirty="0"/>
              <a:t>This could be sold or rented if the University got into financial difficulty</a:t>
            </a:r>
          </a:p>
          <a:p>
            <a:r>
              <a:rPr lang="en-US" dirty="0"/>
              <a:t>Eventually, of course, Woolf and Turing were built</a:t>
            </a:r>
          </a:p>
        </p:txBody>
      </p:sp>
      <p:sp>
        <p:nvSpPr>
          <p:cNvPr id="4" name="Footer Placeholder 3"/>
          <p:cNvSpPr>
            <a:spLocks noGrp="1"/>
          </p:cNvSpPr>
          <p:nvPr>
            <p:ph type="ftr" sz="quarter" idx="11"/>
          </p:nvPr>
        </p:nvSpPr>
        <p:spPr/>
        <p:txBody>
          <a:bodyPr/>
          <a:lstStyle/>
          <a:p>
            <a:r>
              <a:rPr lang="en-GB"/>
              <a:t>UKCMove</a:t>
            </a:r>
            <a:endParaRPr lang="en-GB" dirty="0"/>
          </a:p>
        </p:txBody>
      </p:sp>
      <p:sp>
        <p:nvSpPr>
          <p:cNvPr id="5" name="Slide Number Placeholder 4"/>
          <p:cNvSpPr>
            <a:spLocks noGrp="1"/>
          </p:cNvSpPr>
          <p:nvPr>
            <p:ph type="sldNum" sz="quarter" idx="12"/>
          </p:nvPr>
        </p:nvSpPr>
        <p:spPr/>
        <p:txBody>
          <a:bodyPr/>
          <a:lstStyle/>
          <a:p>
            <a:fld id="{D6F9D192-6C76-4102-B0D2-394FDD8C816E}" type="slidenum">
              <a:rPr lang="en-GB" smtClean="0"/>
              <a:pPr/>
              <a:t>14</a:t>
            </a:fld>
            <a:endParaRPr lang="en-GB" dirty="0"/>
          </a:p>
        </p:txBody>
      </p:sp>
      <p:sp>
        <p:nvSpPr>
          <p:cNvPr id="6" name="TextBox 5">
            <a:extLst>
              <a:ext uri="{FF2B5EF4-FFF2-40B4-BE49-F238E27FC236}">
                <a16:creationId xmlns:a16="http://schemas.microsoft.com/office/drawing/2014/main" id="{D21421C2-11FC-020D-12B2-D3B898975575}"/>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3</a:t>
            </a:r>
            <a:endParaRPr lang="en-GB" dirty="0"/>
          </a:p>
        </p:txBody>
      </p:sp>
    </p:spTree>
    <p:extLst>
      <p:ext uri="{BB962C8B-B14F-4D97-AF65-F5344CB8AC3E}">
        <p14:creationId xmlns:p14="http://schemas.microsoft.com/office/powerpoint/2010/main" val="166480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Arrival and Darwin</a:t>
            </a:r>
          </a:p>
        </p:txBody>
      </p:sp>
      <p:sp>
        <p:nvSpPr>
          <p:cNvPr id="3" name="Content Placeholder 2"/>
          <p:cNvSpPr>
            <a:spLocks noGrp="1"/>
          </p:cNvSpPr>
          <p:nvPr>
            <p:ph idx="1"/>
          </p:nvPr>
        </p:nvSpPr>
        <p:spPr>
          <a:xfrm>
            <a:off x="628650" y="1196753"/>
            <a:ext cx="7886700" cy="4968551"/>
          </a:xfrm>
        </p:spPr>
        <p:txBody>
          <a:bodyPr>
            <a:normAutofit/>
          </a:bodyPr>
          <a:lstStyle/>
          <a:p>
            <a:r>
              <a:rPr lang="en-US" dirty="0"/>
              <a:t>Bob arrived on 3</a:t>
            </a:r>
            <a:r>
              <a:rPr lang="en-US" baseline="30000" dirty="0"/>
              <a:t>rd</a:t>
            </a:r>
            <a:r>
              <a:rPr lang="en-US" dirty="0"/>
              <a:t> October 1970, lodging with Derek Butler’s mother-in-law</a:t>
            </a:r>
          </a:p>
          <a:p>
            <a:pPr lvl="1"/>
            <a:r>
              <a:rPr lang="en-US" dirty="0"/>
              <a:t>He later spent six years living in a Darwin student room</a:t>
            </a:r>
          </a:p>
          <a:p>
            <a:r>
              <a:rPr lang="en-US" dirty="0"/>
              <a:t>First event was a speech from the Master, Bryan Keith-Lucas</a:t>
            </a:r>
          </a:p>
          <a:p>
            <a:r>
              <a:rPr lang="en-US" dirty="0"/>
              <a:t>Random facts:</a:t>
            </a:r>
          </a:p>
          <a:p>
            <a:pPr lvl="1"/>
            <a:r>
              <a:rPr lang="en-US" dirty="0"/>
              <a:t>On arrival, Darwin wasn’t entirely finished, although nothing serious</a:t>
            </a:r>
          </a:p>
          <a:p>
            <a:pPr lvl="1"/>
            <a:r>
              <a:rPr lang="en-US" dirty="0"/>
              <a:t>Architecture was a departure from the previous brutalist style</a:t>
            </a:r>
          </a:p>
          <a:p>
            <a:pPr lvl="1"/>
            <a:r>
              <a:rPr lang="en-US" dirty="0"/>
              <a:t>Poor drainage in the corner of campus, and pumps to keep the cellar dry</a:t>
            </a:r>
          </a:p>
          <a:p>
            <a:pPr lvl="1"/>
            <a:r>
              <a:rPr lang="en-US" dirty="0"/>
              <a:t>Shared bar to encourage staff/student interaction</a:t>
            </a:r>
          </a:p>
          <a:p>
            <a:pPr lvl="1"/>
            <a:r>
              <a:rPr lang="en-US" dirty="0"/>
              <a:t>Direct access to the Master via a side door</a:t>
            </a:r>
          </a:p>
          <a:p>
            <a:pPr lvl="1"/>
            <a:r>
              <a:rPr lang="en-US" dirty="0"/>
              <a:t>There is an original tile kiln in the garden between the College and </a:t>
            </a:r>
            <a:r>
              <a:rPr lang="en-US" dirty="0" err="1"/>
              <a:t>Hackington</a:t>
            </a:r>
            <a:r>
              <a:rPr lang="en-US" dirty="0"/>
              <a:t> Road</a:t>
            </a:r>
          </a:p>
          <a:p>
            <a:pPr lvl="1"/>
            <a:endParaRPr lang="en-US" dirty="0"/>
          </a:p>
        </p:txBody>
      </p:sp>
      <p:sp>
        <p:nvSpPr>
          <p:cNvPr id="4" name="Footer Placeholder 3"/>
          <p:cNvSpPr>
            <a:spLocks noGrp="1"/>
          </p:cNvSpPr>
          <p:nvPr>
            <p:ph type="ftr" sz="quarter" idx="11"/>
          </p:nvPr>
        </p:nvSpPr>
        <p:spPr/>
        <p:txBody>
          <a:bodyPr/>
          <a:lstStyle/>
          <a:p>
            <a:r>
              <a:rPr lang="en-GB"/>
              <a:t>UKCMove</a:t>
            </a:r>
          </a:p>
        </p:txBody>
      </p:sp>
      <p:sp>
        <p:nvSpPr>
          <p:cNvPr id="5" name="Slide Number Placeholder 4"/>
          <p:cNvSpPr>
            <a:spLocks noGrp="1"/>
          </p:cNvSpPr>
          <p:nvPr>
            <p:ph type="sldNum" sz="quarter" idx="12"/>
          </p:nvPr>
        </p:nvSpPr>
        <p:spPr/>
        <p:txBody>
          <a:bodyPr/>
          <a:lstStyle/>
          <a:p>
            <a:fld id="{D6F9D192-6C76-4102-B0D2-394FDD8C816E}" type="slidenum">
              <a:rPr lang="en-GB" smtClean="0"/>
              <a:pPr/>
              <a:t>15</a:t>
            </a:fld>
            <a:endParaRPr lang="en-GB"/>
          </a:p>
        </p:txBody>
      </p:sp>
      <p:sp>
        <p:nvSpPr>
          <p:cNvPr id="6" name="TextBox 5">
            <a:extLst>
              <a:ext uri="{FF2B5EF4-FFF2-40B4-BE49-F238E27FC236}">
                <a16:creationId xmlns:a16="http://schemas.microsoft.com/office/drawing/2014/main" id="{CBBC2F1D-2AC2-85A6-9870-00F0CAC6E5F5}"/>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1</a:t>
            </a:r>
            <a:endParaRPr lang="en-GB" dirty="0"/>
          </a:p>
        </p:txBody>
      </p:sp>
    </p:spTree>
    <p:extLst>
      <p:ext uri="{BB962C8B-B14F-4D97-AF65-F5344CB8AC3E}">
        <p14:creationId xmlns:p14="http://schemas.microsoft.com/office/powerpoint/2010/main" val="295767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594C4-2D3E-DD3F-3427-444CDA5AC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00B0B-0BD9-24E2-5BD7-4FEFE2903A38}"/>
              </a:ext>
            </a:extLst>
          </p:cNvPr>
          <p:cNvSpPr>
            <a:spLocks noGrp="1"/>
          </p:cNvSpPr>
          <p:nvPr>
            <p:ph type="title"/>
          </p:nvPr>
        </p:nvSpPr>
        <p:spPr/>
        <p:txBody>
          <a:bodyPr>
            <a:normAutofit/>
          </a:bodyPr>
          <a:lstStyle/>
          <a:p>
            <a:r>
              <a:rPr lang="en-US" dirty="0"/>
              <a:t>Electronics (Jennison)</a:t>
            </a:r>
            <a:endParaRPr lang="en-GB" dirty="0"/>
          </a:p>
        </p:txBody>
      </p:sp>
      <p:sp>
        <p:nvSpPr>
          <p:cNvPr id="3" name="Content Placeholder 2">
            <a:extLst>
              <a:ext uri="{FF2B5EF4-FFF2-40B4-BE49-F238E27FC236}">
                <a16:creationId xmlns:a16="http://schemas.microsoft.com/office/drawing/2014/main" id="{21D44D49-311C-494E-A876-00EBF1C1FFF6}"/>
              </a:ext>
            </a:extLst>
          </p:cNvPr>
          <p:cNvSpPr>
            <a:spLocks noGrp="1"/>
          </p:cNvSpPr>
          <p:nvPr>
            <p:ph idx="1"/>
          </p:nvPr>
        </p:nvSpPr>
        <p:spPr>
          <a:xfrm>
            <a:off x="628650" y="1108860"/>
            <a:ext cx="7886700" cy="2392148"/>
          </a:xfrm>
        </p:spPr>
        <p:txBody>
          <a:bodyPr/>
          <a:lstStyle/>
          <a:p>
            <a:r>
              <a:rPr lang="en-US" dirty="0"/>
              <a:t>Bob arrived to study Electronics, although the building wasn’t finished until Christmas (when the labs opened). One part wasn’t finished for over 40 years; the top of a small plant room at the front of the building, which was modelled as a plinth for an (initially non-existent) statue or similar</a:t>
            </a:r>
          </a:p>
          <a:p>
            <a:r>
              <a:rPr lang="en-US" dirty="0"/>
              <a:t>Roger Jennison had a couple of designs, and one of them made it as far as a substantial model, showing three standing figures (Newton, Planck and Einstein) looking down on a fourth (there may have been a plot to make it a likeness of Jennison)</a:t>
            </a:r>
          </a:p>
        </p:txBody>
      </p:sp>
      <p:sp>
        <p:nvSpPr>
          <p:cNvPr id="4" name="Footer Placeholder 3">
            <a:extLst>
              <a:ext uri="{FF2B5EF4-FFF2-40B4-BE49-F238E27FC236}">
                <a16:creationId xmlns:a16="http://schemas.microsoft.com/office/drawing/2014/main" id="{B7A59512-51F9-87EF-676D-7B431F766EF1}"/>
              </a:ext>
            </a:extLst>
          </p:cNvPr>
          <p:cNvSpPr>
            <a:spLocks noGrp="1"/>
          </p:cNvSpPr>
          <p:nvPr>
            <p:ph type="ftr" sz="quarter" idx="11"/>
          </p:nvPr>
        </p:nvSpPr>
        <p:spPr/>
        <p:txBody>
          <a:bodyPr/>
          <a:lstStyle/>
          <a:p>
            <a:r>
              <a:rPr lang="en-GB"/>
              <a:t>UKCMove</a:t>
            </a:r>
          </a:p>
        </p:txBody>
      </p:sp>
      <p:sp>
        <p:nvSpPr>
          <p:cNvPr id="5" name="Slide Number Placeholder 4">
            <a:extLst>
              <a:ext uri="{FF2B5EF4-FFF2-40B4-BE49-F238E27FC236}">
                <a16:creationId xmlns:a16="http://schemas.microsoft.com/office/drawing/2014/main" id="{375A6811-CB37-7F06-1FAB-E88797965422}"/>
              </a:ext>
            </a:extLst>
          </p:cNvPr>
          <p:cNvSpPr>
            <a:spLocks noGrp="1"/>
          </p:cNvSpPr>
          <p:nvPr>
            <p:ph type="sldNum" sz="quarter" idx="12"/>
          </p:nvPr>
        </p:nvSpPr>
        <p:spPr/>
        <p:txBody>
          <a:bodyPr/>
          <a:lstStyle/>
          <a:p>
            <a:fld id="{D6F9D192-6C76-4102-B0D2-394FDD8C816E}" type="slidenum">
              <a:rPr lang="en-GB" smtClean="0"/>
              <a:pPr/>
              <a:t>16</a:t>
            </a:fld>
            <a:endParaRPr lang="en-GB"/>
          </a:p>
        </p:txBody>
      </p:sp>
      <p:sp>
        <p:nvSpPr>
          <p:cNvPr id="6" name="TextBox 5">
            <a:extLst>
              <a:ext uri="{FF2B5EF4-FFF2-40B4-BE49-F238E27FC236}">
                <a16:creationId xmlns:a16="http://schemas.microsoft.com/office/drawing/2014/main" id="{B2CA07A2-1DAE-B92E-916D-E44893EE88E8}"/>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1</a:t>
            </a:r>
            <a:endParaRPr lang="en-GB" dirty="0"/>
          </a:p>
        </p:txBody>
      </p:sp>
      <p:sp>
        <p:nvSpPr>
          <p:cNvPr id="7" name="TextBox 6">
            <a:extLst>
              <a:ext uri="{FF2B5EF4-FFF2-40B4-BE49-F238E27FC236}">
                <a16:creationId xmlns:a16="http://schemas.microsoft.com/office/drawing/2014/main" id="{04A1A943-41FD-1065-29CD-3B8B28A78AD3}"/>
              </a:ext>
            </a:extLst>
          </p:cNvPr>
          <p:cNvSpPr txBox="1"/>
          <p:nvPr/>
        </p:nvSpPr>
        <p:spPr>
          <a:xfrm>
            <a:off x="619175" y="4052096"/>
            <a:ext cx="2935238" cy="1477328"/>
          </a:xfrm>
          <a:prstGeom prst="rect">
            <a:avLst/>
          </a:prstGeom>
          <a:noFill/>
        </p:spPr>
        <p:txBody>
          <a:bodyPr wrap="square" rtlCol="0">
            <a:spAutoFit/>
          </a:bodyPr>
          <a:lstStyle/>
          <a:p>
            <a:r>
              <a:rPr lang="en-US" dirty="0"/>
              <a:t>In the event, an abstract sculpture was placed there (Synapse-Soleil), 44 years after the plinth was laid</a:t>
            </a:r>
            <a:endParaRPr lang="en-GB" dirty="0"/>
          </a:p>
          <a:p>
            <a:endParaRPr lang="en-GB" dirty="0"/>
          </a:p>
        </p:txBody>
      </p:sp>
      <p:pic>
        <p:nvPicPr>
          <p:cNvPr id="9" name="Picture 8" descr="A group of people standing together">
            <a:extLst>
              <a:ext uri="{FF2B5EF4-FFF2-40B4-BE49-F238E27FC236}">
                <a16:creationId xmlns:a16="http://schemas.microsoft.com/office/drawing/2014/main" id="{FD66AB16-429F-677D-E34C-C4CD4CDF8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58" y="3284983"/>
            <a:ext cx="4486656" cy="2983802"/>
          </a:xfrm>
          <a:prstGeom prst="rect">
            <a:avLst/>
          </a:prstGeom>
        </p:spPr>
      </p:pic>
    </p:spTree>
    <p:extLst>
      <p:ext uri="{BB962C8B-B14F-4D97-AF65-F5344CB8AC3E}">
        <p14:creationId xmlns:p14="http://schemas.microsoft.com/office/powerpoint/2010/main" val="11460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ulpture of a group of people">
            <a:extLst>
              <a:ext uri="{FF2B5EF4-FFF2-40B4-BE49-F238E27FC236}">
                <a16:creationId xmlns:a16="http://schemas.microsoft.com/office/drawing/2014/main" id="{DD80141B-DEB9-C919-683B-7CFA647DC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 y="461233"/>
            <a:ext cx="7223760" cy="5417820"/>
          </a:xfrm>
        </p:spPr>
      </p:pic>
      <p:sp>
        <p:nvSpPr>
          <p:cNvPr id="3" name="Footer Placeholder 2">
            <a:extLst>
              <a:ext uri="{FF2B5EF4-FFF2-40B4-BE49-F238E27FC236}">
                <a16:creationId xmlns:a16="http://schemas.microsoft.com/office/drawing/2014/main" id="{986DED8F-7F13-AB20-ED8A-C48E57D9C6AF}"/>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C2936BC6-11D1-7FB9-76EB-D006B2FE890A}"/>
              </a:ext>
            </a:extLst>
          </p:cNvPr>
          <p:cNvSpPr>
            <a:spLocks noGrp="1"/>
          </p:cNvSpPr>
          <p:nvPr>
            <p:ph type="sldNum" sz="quarter" idx="12"/>
          </p:nvPr>
        </p:nvSpPr>
        <p:spPr/>
        <p:txBody>
          <a:bodyPr/>
          <a:lstStyle/>
          <a:p>
            <a:fld id="{D6F9D192-6C76-4102-B0D2-394FDD8C816E}" type="slidenum">
              <a:rPr lang="en-GB" smtClean="0"/>
              <a:pPr/>
              <a:t>17</a:t>
            </a:fld>
            <a:endParaRPr lang="en-GB" dirty="0"/>
          </a:p>
        </p:txBody>
      </p:sp>
      <p:sp>
        <p:nvSpPr>
          <p:cNvPr id="2" name="TextBox 1">
            <a:extLst>
              <a:ext uri="{FF2B5EF4-FFF2-40B4-BE49-F238E27FC236}">
                <a16:creationId xmlns:a16="http://schemas.microsoft.com/office/drawing/2014/main" id="{FA99F4E3-10B3-3CA8-323E-405E18369246}"/>
              </a:ext>
            </a:extLst>
          </p:cNvPr>
          <p:cNvSpPr txBox="1"/>
          <p:nvPr/>
        </p:nvSpPr>
        <p:spPr>
          <a:xfrm>
            <a:off x="3059832" y="5941456"/>
            <a:ext cx="3024336" cy="369332"/>
          </a:xfrm>
          <a:prstGeom prst="rect">
            <a:avLst/>
          </a:prstGeom>
          <a:noFill/>
        </p:spPr>
        <p:txBody>
          <a:bodyPr wrap="square" rtlCol="0">
            <a:spAutoFit/>
          </a:bodyPr>
          <a:lstStyle/>
          <a:p>
            <a:r>
              <a:rPr lang="en-US" dirty="0"/>
              <a:t>Model of the Jennison idea</a:t>
            </a:r>
            <a:endParaRPr lang="en-GB" dirty="0"/>
          </a:p>
        </p:txBody>
      </p:sp>
    </p:spTree>
    <p:extLst>
      <p:ext uri="{BB962C8B-B14F-4D97-AF65-F5344CB8AC3E}">
        <p14:creationId xmlns:p14="http://schemas.microsoft.com/office/powerpoint/2010/main" val="288164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uilding under construction with cars parked in the background">
            <a:extLst>
              <a:ext uri="{FF2B5EF4-FFF2-40B4-BE49-F238E27FC236}">
                <a16:creationId xmlns:a16="http://schemas.microsoft.com/office/drawing/2014/main" id="{FDEC32EF-D484-E4D4-41F8-C22636E9B5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66407"/>
            <a:ext cx="8229600" cy="5281105"/>
          </a:xfrm>
        </p:spPr>
      </p:pic>
      <p:sp>
        <p:nvSpPr>
          <p:cNvPr id="3" name="Footer Placeholder 2">
            <a:extLst>
              <a:ext uri="{FF2B5EF4-FFF2-40B4-BE49-F238E27FC236}">
                <a16:creationId xmlns:a16="http://schemas.microsoft.com/office/drawing/2014/main" id="{7B77529C-819C-4E16-FCC7-03A256775603}"/>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F250FFAD-A25F-4B39-332A-C04A6E32222D}"/>
              </a:ext>
            </a:extLst>
          </p:cNvPr>
          <p:cNvSpPr>
            <a:spLocks noGrp="1"/>
          </p:cNvSpPr>
          <p:nvPr>
            <p:ph type="sldNum" sz="quarter" idx="12"/>
          </p:nvPr>
        </p:nvSpPr>
        <p:spPr/>
        <p:txBody>
          <a:bodyPr/>
          <a:lstStyle/>
          <a:p>
            <a:fld id="{D6F9D192-6C76-4102-B0D2-394FDD8C816E}" type="slidenum">
              <a:rPr lang="en-GB" smtClean="0"/>
              <a:pPr/>
              <a:t>18</a:t>
            </a:fld>
            <a:endParaRPr lang="en-GB" dirty="0"/>
          </a:p>
        </p:txBody>
      </p:sp>
      <p:sp>
        <p:nvSpPr>
          <p:cNvPr id="7" name="TextBox 6">
            <a:extLst>
              <a:ext uri="{FF2B5EF4-FFF2-40B4-BE49-F238E27FC236}">
                <a16:creationId xmlns:a16="http://schemas.microsoft.com/office/drawing/2014/main" id="{1E8E4F78-EDCB-BAD7-BD06-71B81F45115C}"/>
              </a:ext>
            </a:extLst>
          </p:cNvPr>
          <p:cNvSpPr txBox="1"/>
          <p:nvPr/>
        </p:nvSpPr>
        <p:spPr>
          <a:xfrm>
            <a:off x="1727684" y="5893404"/>
            <a:ext cx="5688632" cy="369332"/>
          </a:xfrm>
          <a:prstGeom prst="rect">
            <a:avLst/>
          </a:prstGeom>
          <a:noFill/>
        </p:spPr>
        <p:txBody>
          <a:bodyPr wrap="square" rtlCol="0">
            <a:spAutoFit/>
          </a:bodyPr>
          <a:lstStyle/>
          <a:p>
            <a:r>
              <a:rPr lang="en-US" dirty="0"/>
              <a:t>Electronics building under construction (spring 1970?)</a:t>
            </a:r>
            <a:endParaRPr lang="en-GB" dirty="0"/>
          </a:p>
        </p:txBody>
      </p:sp>
    </p:spTree>
    <p:extLst>
      <p:ext uri="{BB962C8B-B14F-4D97-AF65-F5344CB8AC3E}">
        <p14:creationId xmlns:p14="http://schemas.microsoft.com/office/powerpoint/2010/main" val="363537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uilding under construction with a dirt field">
            <a:extLst>
              <a:ext uri="{FF2B5EF4-FFF2-40B4-BE49-F238E27FC236}">
                <a16:creationId xmlns:a16="http://schemas.microsoft.com/office/drawing/2014/main" id="{1C720C40-38AD-10AC-EEBC-C92DD34539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22204"/>
            <a:ext cx="8229600" cy="5402961"/>
          </a:xfrm>
        </p:spPr>
      </p:pic>
      <p:sp>
        <p:nvSpPr>
          <p:cNvPr id="3" name="Footer Placeholder 2">
            <a:extLst>
              <a:ext uri="{FF2B5EF4-FFF2-40B4-BE49-F238E27FC236}">
                <a16:creationId xmlns:a16="http://schemas.microsoft.com/office/drawing/2014/main" id="{E9F31A89-8E32-15FF-87EC-19EB058F5258}"/>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6815C103-FE11-6342-19AD-B833BCACE1A2}"/>
              </a:ext>
            </a:extLst>
          </p:cNvPr>
          <p:cNvSpPr>
            <a:spLocks noGrp="1"/>
          </p:cNvSpPr>
          <p:nvPr>
            <p:ph type="sldNum" sz="quarter" idx="12"/>
          </p:nvPr>
        </p:nvSpPr>
        <p:spPr/>
        <p:txBody>
          <a:bodyPr/>
          <a:lstStyle/>
          <a:p>
            <a:fld id="{D6F9D192-6C76-4102-B0D2-394FDD8C816E}" type="slidenum">
              <a:rPr lang="en-GB" smtClean="0"/>
              <a:pPr/>
              <a:t>19</a:t>
            </a:fld>
            <a:endParaRPr lang="en-GB" dirty="0"/>
          </a:p>
        </p:txBody>
      </p:sp>
      <p:sp>
        <p:nvSpPr>
          <p:cNvPr id="7" name="TextBox 6">
            <a:extLst>
              <a:ext uri="{FF2B5EF4-FFF2-40B4-BE49-F238E27FC236}">
                <a16:creationId xmlns:a16="http://schemas.microsoft.com/office/drawing/2014/main" id="{D5DBD233-A82E-F51B-0135-B544F44CC1DE}"/>
              </a:ext>
            </a:extLst>
          </p:cNvPr>
          <p:cNvSpPr txBox="1"/>
          <p:nvPr/>
        </p:nvSpPr>
        <p:spPr>
          <a:xfrm>
            <a:off x="1547664" y="5955409"/>
            <a:ext cx="6048672" cy="369332"/>
          </a:xfrm>
          <a:prstGeom prst="rect">
            <a:avLst/>
          </a:prstGeom>
          <a:noFill/>
        </p:spPr>
        <p:txBody>
          <a:bodyPr wrap="square" rtlCol="0">
            <a:spAutoFit/>
          </a:bodyPr>
          <a:lstStyle/>
          <a:p>
            <a:r>
              <a:rPr lang="en-US" dirty="0"/>
              <a:t>Excavations for the Electronics pond (no, it isn’t natural!)</a:t>
            </a:r>
            <a:endParaRPr lang="en-GB" dirty="0"/>
          </a:p>
        </p:txBody>
      </p:sp>
    </p:spTree>
    <p:extLst>
      <p:ext uri="{BB962C8B-B14F-4D97-AF65-F5344CB8AC3E}">
        <p14:creationId xmlns:p14="http://schemas.microsoft.com/office/powerpoint/2010/main" val="85528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Bob Eager and this lecture</a:t>
            </a:r>
          </a:p>
        </p:txBody>
      </p:sp>
      <p:sp>
        <p:nvSpPr>
          <p:cNvPr id="3" name="Content Placeholder 2"/>
          <p:cNvSpPr>
            <a:spLocks noGrp="1"/>
          </p:cNvSpPr>
          <p:nvPr>
            <p:ph idx="1"/>
          </p:nvPr>
        </p:nvSpPr>
        <p:spPr>
          <a:xfrm>
            <a:off x="628650" y="1196753"/>
            <a:ext cx="7886700" cy="4704804"/>
          </a:xfrm>
        </p:spPr>
        <p:txBody>
          <a:bodyPr bIns="0">
            <a:normAutofit/>
          </a:bodyPr>
          <a:lstStyle/>
          <a:p>
            <a:pPr lvl="1"/>
            <a:r>
              <a:rPr lang="en-US" sz="1800" dirty="0">
                <a:latin typeface="Arial" panose="020B0604020202020204" pitchFamily="34" charset="0"/>
                <a:cs typeface="Arial" panose="020B0604020202020204" pitchFamily="34" charset="0"/>
              </a:rPr>
              <a:t>Arrived at Kent in 1970, reading Electronics</a:t>
            </a:r>
          </a:p>
          <a:p>
            <a:pPr lvl="1"/>
            <a:r>
              <a:rPr lang="en-US" dirty="0"/>
              <a:t>Subsequently postgraduate, support staff, academic staff, Master of Darwin College</a:t>
            </a:r>
          </a:p>
          <a:p>
            <a:pPr lvl="1"/>
            <a:r>
              <a:rPr lang="en-US" sz="1800" dirty="0">
                <a:latin typeface="Arial" panose="020B0604020202020204" pitchFamily="34" charset="0"/>
                <a:cs typeface="Arial" panose="020B0604020202020204" pitchFamily="34" charset="0"/>
              </a:rPr>
              <a:t>Taught by at least one person here today, and worked with others</a:t>
            </a:r>
          </a:p>
          <a:p>
            <a:pPr lvl="1"/>
            <a:r>
              <a:rPr lang="en-US" dirty="0"/>
              <a:t>Lived on campus for six years, and have seen it grow</a:t>
            </a:r>
          </a:p>
          <a:p>
            <a:pPr lvl="1"/>
            <a:r>
              <a:rPr lang="en-US" sz="1800" dirty="0">
                <a:latin typeface="Arial" panose="020B0604020202020204" pitchFamily="34" charset="0"/>
                <a:cs typeface="Arial" panose="020B0604020202020204" pitchFamily="34" charset="0"/>
              </a:rPr>
              <a:t>Explored most of the University site (sometimes legally)</a:t>
            </a:r>
          </a:p>
          <a:p>
            <a:pPr lvl="1"/>
            <a:r>
              <a:rPr lang="en-US" dirty="0"/>
              <a:t>Retired in 2015, now on FSA Liaison Committee</a:t>
            </a:r>
            <a:endParaRPr lang="en-US" sz="1800" dirty="0">
              <a:latin typeface="Arial" panose="020B0604020202020204" pitchFamily="34" charset="0"/>
              <a:cs typeface="Arial" panose="020B0604020202020204" pitchFamily="34" charset="0"/>
            </a:endParaRPr>
          </a:p>
          <a:p>
            <a:pPr marL="342900" lvl="1" indent="0">
              <a:buNone/>
            </a:pPr>
            <a:endParaRPr lang="en-US" dirty="0"/>
          </a:p>
          <a:p>
            <a:pPr lvl="1"/>
            <a:r>
              <a:rPr lang="en-US" sz="1800" dirty="0">
                <a:latin typeface="Arial" panose="020B0604020202020204" pitchFamily="34" charset="0"/>
                <a:cs typeface="Arial" panose="020B0604020202020204" pitchFamily="34" charset="0"/>
              </a:rPr>
              <a:t>There turned out to be too much to cover in the time, so this is mainly limited to the first 15 years</a:t>
            </a:r>
          </a:p>
          <a:p>
            <a:pPr lvl="1"/>
            <a:r>
              <a:rPr lang="en-US" dirty="0"/>
              <a:t>References abound, so see the website:</a:t>
            </a:r>
          </a:p>
          <a:p>
            <a:pPr marL="342900" lvl="1" indent="0" algn="ctr">
              <a:buNone/>
            </a:pPr>
            <a:endParaRPr lang="en-US" sz="2000" b="1" dirty="0"/>
          </a:p>
          <a:p>
            <a:pPr marL="342900" lvl="1" indent="0" algn="ctr">
              <a:buNone/>
            </a:pPr>
            <a:r>
              <a:rPr lang="en-US" sz="2000" b="1" dirty="0">
                <a:hlinkClick r:id="rId2"/>
              </a:rPr>
              <a:t>http://ukcmove.bobeager.uk</a:t>
            </a:r>
            <a:endParaRPr lang="en-US" sz="2000" b="1" dirty="0"/>
          </a:p>
        </p:txBody>
      </p:sp>
      <p:sp>
        <p:nvSpPr>
          <p:cNvPr id="4" name="Footer Placeholder 3"/>
          <p:cNvSpPr>
            <a:spLocks noGrp="1"/>
          </p:cNvSpPr>
          <p:nvPr>
            <p:ph type="ftr" sz="quarter" idx="11"/>
          </p:nvPr>
        </p:nvSpPr>
        <p:spPr/>
        <p:txBody>
          <a:bodyPr/>
          <a:lstStyle/>
          <a:p>
            <a:r>
              <a:rPr lang="en-GB"/>
              <a:t>UKCMove</a:t>
            </a:r>
          </a:p>
        </p:txBody>
      </p:sp>
      <p:sp>
        <p:nvSpPr>
          <p:cNvPr id="5" name="Slide Number Placeholder 4"/>
          <p:cNvSpPr>
            <a:spLocks noGrp="1"/>
          </p:cNvSpPr>
          <p:nvPr>
            <p:ph type="sldNum" sz="quarter" idx="12"/>
          </p:nvPr>
        </p:nvSpPr>
        <p:spPr/>
        <p:txBody>
          <a:bodyPr/>
          <a:lstStyle/>
          <a:p>
            <a:fld id="{D6F9D192-6C76-4102-B0D2-394FDD8C816E}" type="slidenum">
              <a:rPr lang="en-GB" smtClean="0"/>
              <a:pPr/>
              <a:t>2</a:t>
            </a:fld>
            <a:endParaRPr lang="en-GB" dirty="0"/>
          </a:p>
        </p:txBody>
      </p:sp>
      <p:sp>
        <p:nvSpPr>
          <p:cNvPr id="6" name="TextBox 5">
            <a:extLst>
              <a:ext uri="{FF2B5EF4-FFF2-40B4-BE49-F238E27FC236}">
                <a16:creationId xmlns:a16="http://schemas.microsoft.com/office/drawing/2014/main" id="{8E89DB90-732E-AE6F-0622-6BD0471AD7DC}"/>
              </a:ext>
            </a:extLst>
          </p:cNvPr>
          <p:cNvSpPr txBox="1"/>
          <p:nvPr/>
        </p:nvSpPr>
        <p:spPr>
          <a:xfrm>
            <a:off x="180000" y="6280484"/>
            <a:ext cx="337358" cy="369332"/>
          </a:xfrm>
          <a:prstGeom prst="rect">
            <a:avLst/>
          </a:prstGeom>
          <a:noFill/>
          <a:ln>
            <a:solidFill>
              <a:schemeClr val="tx1"/>
            </a:solidFill>
          </a:ln>
        </p:spPr>
        <p:txBody>
          <a:bodyPr wrap="square" rtlCol="0">
            <a:spAutoFit/>
          </a:bodyPr>
          <a:lstStyle/>
          <a:p>
            <a:pPr algn="ctr"/>
            <a:r>
              <a:rPr lang="en-US" dirty="0"/>
              <a:t>1</a:t>
            </a:r>
            <a:endParaRPr lang="en-GB" dirty="0"/>
          </a:p>
        </p:txBody>
      </p:sp>
    </p:spTree>
    <p:extLst>
      <p:ext uri="{BB962C8B-B14F-4D97-AF65-F5344CB8AC3E}">
        <p14:creationId xmlns:p14="http://schemas.microsoft.com/office/powerpoint/2010/main" val="10444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building with a pond in the background">
            <a:extLst>
              <a:ext uri="{FF2B5EF4-FFF2-40B4-BE49-F238E27FC236}">
                <a16:creationId xmlns:a16="http://schemas.microsoft.com/office/drawing/2014/main" id="{6954905A-C9DD-4367-24B9-CD8B786750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251" y="287128"/>
            <a:ext cx="7773497" cy="5427878"/>
          </a:xfrm>
        </p:spPr>
      </p:pic>
      <p:sp>
        <p:nvSpPr>
          <p:cNvPr id="3" name="Footer Placeholder 2">
            <a:extLst>
              <a:ext uri="{FF2B5EF4-FFF2-40B4-BE49-F238E27FC236}">
                <a16:creationId xmlns:a16="http://schemas.microsoft.com/office/drawing/2014/main" id="{C46A322E-08FC-5E8C-87F6-F8FED32508F9}"/>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6178257D-1B67-1892-FD46-6C94AB22F780}"/>
              </a:ext>
            </a:extLst>
          </p:cNvPr>
          <p:cNvSpPr>
            <a:spLocks noGrp="1"/>
          </p:cNvSpPr>
          <p:nvPr>
            <p:ph type="sldNum" sz="quarter" idx="12"/>
          </p:nvPr>
        </p:nvSpPr>
        <p:spPr/>
        <p:txBody>
          <a:bodyPr/>
          <a:lstStyle/>
          <a:p>
            <a:fld id="{D6F9D192-6C76-4102-B0D2-394FDD8C816E}" type="slidenum">
              <a:rPr lang="en-GB" smtClean="0"/>
              <a:pPr/>
              <a:t>20</a:t>
            </a:fld>
            <a:endParaRPr lang="en-GB" dirty="0"/>
          </a:p>
        </p:txBody>
      </p:sp>
      <p:sp>
        <p:nvSpPr>
          <p:cNvPr id="9" name="TextBox 8">
            <a:extLst>
              <a:ext uri="{FF2B5EF4-FFF2-40B4-BE49-F238E27FC236}">
                <a16:creationId xmlns:a16="http://schemas.microsoft.com/office/drawing/2014/main" id="{F16D7AF3-2F9C-5CBC-506B-6D2C24722EA1}"/>
              </a:ext>
            </a:extLst>
          </p:cNvPr>
          <p:cNvSpPr txBox="1"/>
          <p:nvPr/>
        </p:nvSpPr>
        <p:spPr>
          <a:xfrm>
            <a:off x="755576" y="5710020"/>
            <a:ext cx="7632848" cy="646331"/>
          </a:xfrm>
          <a:prstGeom prst="rect">
            <a:avLst/>
          </a:prstGeom>
          <a:noFill/>
        </p:spPr>
        <p:txBody>
          <a:bodyPr wrap="square" rtlCol="0">
            <a:spAutoFit/>
          </a:bodyPr>
          <a:lstStyle/>
          <a:p>
            <a:r>
              <a:rPr lang="en-US" dirty="0"/>
              <a:t>The pond, now filled; allegedly for a Lloyds mirror interferometer (together with the structure which was to go on the roof). A good pretext.</a:t>
            </a:r>
            <a:endParaRPr lang="en-GB" dirty="0"/>
          </a:p>
        </p:txBody>
      </p:sp>
    </p:spTree>
    <p:extLst>
      <p:ext uri="{BB962C8B-B14F-4D97-AF65-F5344CB8AC3E}">
        <p14:creationId xmlns:p14="http://schemas.microsoft.com/office/powerpoint/2010/main" val="422804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3431C-6679-8EB8-0BE8-3BA33E2F4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B333B-ED94-72F0-0072-49F1569C5A74}"/>
              </a:ext>
            </a:extLst>
          </p:cNvPr>
          <p:cNvSpPr>
            <a:spLocks noGrp="1"/>
          </p:cNvSpPr>
          <p:nvPr>
            <p:ph type="title"/>
          </p:nvPr>
        </p:nvSpPr>
        <p:spPr/>
        <p:txBody>
          <a:bodyPr>
            <a:normAutofit/>
          </a:bodyPr>
          <a:lstStyle/>
          <a:p>
            <a:r>
              <a:rPr lang="en-US" dirty="0"/>
              <a:t>The Tunnel</a:t>
            </a:r>
            <a:endParaRPr lang="en-GB" dirty="0"/>
          </a:p>
        </p:txBody>
      </p:sp>
      <p:sp>
        <p:nvSpPr>
          <p:cNvPr id="3" name="Content Placeholder 2">
            <a:extLst>
              <a:ext uri="{FF2B5EF4-FFF2-40B4-BE49-F238E27FC236}">
                <a16:creationId xmlns:a16="http://schemas.microsoft.com/office/drawing/2014/main" id="{CFBEBC7A-933E-9901-EE3B-838E5422BF50}"/>
              </a:ext>
            </a:extLst>
          </p:cNvPr>
          <p:cNvSpPr>
            <a:spLocks noGrp="1"/>
          </p:cNvSpPr>
          <p:nvPr>
            <p:ph idx="1"/>
          </p:nvPr>
        </p:nvSpPr>
        <p:spPr>
          <a:xfrm>
            <a:off x="607296" y="1076598"/>
            <a:ext cx="7886700" cy="5088706"/>
          </a:xfrm>
        </p:spPr>
        <p:txBody>
          <a:bodyPr/>
          <a:lstStyle/>
          <a:p>
            <a:r>
              <a:rPr lang="en-US" dirty="0"/>
              <a:t>The famous railway tunnel was constructed as part of the Canterbury to Whitstable railway (the “Crab and Winkle Line”)</a:t>
            </a:r>
          </a:p>
          <a:p>
            <a:r>
              <a:rPr lang="en-US" dirty="0"/>
              <a:t>The tunnel was dug from both ends, and the two excavations met in May 1827; there had been some problems as the ground was unstable in places; it is now clear that poor quality bricks were used in places, and the work was rushed</a:t>
            </a:r>
          </a:p>
          <a:p>
            <a:r>
              <a:rPr lang="en-US" dirty="0"/>
              <a:t>2.4 million bricks were used for the lining (four bricks deep) with 6 feet (6000 bricks) being constructed every 24 hours (dig at night, brick by day)</a:t>
            </a:r>
          </a:p>
          <a:p>
            <a:r>
              <a:rPr lang="en-US" dirty="0"/>
              <a:t>British Railways sold the tunnel to the University in 1963, and they took over responsibility for it, continuing to inspect it regularly</a:t>
            </a:r>
          </a:p>
        </p:txBody>
      </p:sp>
      <p:sp>
        <p:nvSpPr>
          <p:cNvPr id="4" name="Footer Placeholder 3">
            <a:extLst>
              <a:ext uri="{FF2B5EF4-FFF2-40B4-BE49-F238E27FC236}">
                <a16:creationId xmlns:a16="http://schemas.microsoft.com/office/drawing/2014/main" id="{D603013C-2253-122A-7B67-EF24805287BF}"/>
              </a:ext>
            </a:extLst>
          </p:cNvPr>
          <p:cNvSpPr>
            <a:spLocks noGrp="1"/>
          </p:cNvSpPr>
          <p:nvPr>
            <p:ph type="ftr" sz="quarter" idx="11"/>
          </p:nvPr>
        </p:nvSpPr>
        <p:spPr/>
        <p:txBody>
          <a:bodyPr/>
          <a:lstStyle/>
          <a:p>
            <a:r>
              <a:rPr lang="en-GB"/>
              <a:t>UKCMove</a:t>
            </a:r>
          </a:p>
        </p:txBody>
      </p:sp>
      <p:sp>
        <p:nvSpPr>
          <p:cNvPr id="5" name="Slide Number Placeholder 4">
            <a:extLst>
              <a:ext uri="{FF2B5EF4-FFF2-40B4-BE49-F238E27FC236}">
                <a16:creationId xmlns:a16="http://schemas.microsoft.com/office/drawing/2014/main" id="{4A29FFC7-A8FF-0DBA-73D3-7C87929459DE}"/>
              </a:ext>
            </a:extLst>
          </p:cNvPr>
          <p:cNvSpPr>
            <a:spLocks noGrp="1"/>
          </p:cNvSpPr>
          <p:nvPr>
            <p:ph type="sldNum" sz="quarter" idx="12"/>
          </p:nvPr>
        </p:nvSpPr>
        <p:spPr/>
        <p:txBody>
          <a:bodyPr/>
          <a:lstStyle/>
          <a:p>
            <a:fld id="{D6F9D192-6C76-4102-B0D2-394FDD8C816E}" type="slidenum">
              <a:rPr lang="en-GB" smtClean="0"/>
              <a:pPr/>
              <a:t>21</a:t>
            </a:fld>
            <a:endParaRPr lang="en-GB"/>
          </a:p>
        </p:txBody>
      </p:sp>
      <p:pic>
        <p:nvPicPr>
          <p:cNvPr id="8" name="Picture 7" descr="A diagram of a tunnel cross section">
            <a:extLst>
              <a:ext uri="{FF2B5EF4-FFF2-40B4-BE49-F238E27FC236}">
                <a16:creationId xmlns:a16="http://schemas.microsoft.com/office/drawing/2014/main" id="{846C6D41-DAA2-AEA6-4B02-9D0775651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504" y="4236224"/>
            <a:ext cx="6746992" cy="2234550"/>
          </a:xfrm>
          <a:prstGeom prst="rect">
            <a:avLst/>
          </a:prstGeom>
        </p:spPr>
      </p:pic>
    </p:spTree>
    <p:extLst>
      <p:ext uri="{BB962C8B-B14F-4D97-AF65-F5344CB8AC3E}">
        <p14:creationId xmlns:p14="http://schemas.microsoft.com/office/powerpoint/2010/main" val="216496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letter">
            <a:extLst>
              <a:ext uri="{FF2B5EF4-FFF2-40B4-BE49-F238E27FC236}">
                <a16:creationId xmlns:a16="http://schemas.microsoft.com/office/drawing/2014/main" id="{15AFDD0D-33C7-0381-AE6C-B30646DCE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638210"/>
            <a:ext cx="6949440" cy="4061079"/>
          </a:xfrm>
          <a:prstGeom prst="rect">
            <a:avLst/>
          </a:prstGeom>
        </p:spPr>
      </p:pic>
      <p:sp>
        <p:nvSpPr>
          <p:cNvPr id="2" name="Content Placeholder 1">
            <a:extLst>
              <a:ext uri="{FF2B5EF4-FFF2-40B4-BE49-F238E27FC236}">
                <a16:creationId xmlns:a16="http://schemas.microsoft.com/office/drawing/2014/main" id="{BBCCA244-3D85-10D1-7BC2-97D4459B73B9}"/>
              </a:ext>
            </a:extLst>
          </p:cNvPr>
          <p:cNvSpPr>
            <a:spLocks noGrp="1"/>
          </p:cNvSpPr>
          <p:nvPr>
            <p:ph idx="1"/>
          </p:nvPr>
        </p:nvSpPr>
        <p:spPr/>
        <p:txBody>
          <a:bodyPr/>
          <a:lstStyle/>
          <a:p>
            <a:r>
              <a:rPr lang="en-US" dirty="0"/>
              <a:t>The northern portion of the tunnel (as far south as Rutherford College, roughly) was in London clay, which was generally stable (!!!)</a:t>
            </a:r>
          </a:p>
          <a:p>
            <a:r>
              <a:rPr lang="en-US" dirty="0"/>
              <a:t>The southern portion was in sand, and used a </a:t>
            </a:r>
            <a:r>
              <a:rPr lang="en-US"/>
              <a:t>different construction</a:t>
            </a:r>
            <a:endParaRPr lang="en-US" dirty="0"/>
          </a:p>
          <a:p>
            <a:r>
              <a:rPr lang="en-US" dirty="0"/>
              <a:t>The railway line was closed in 1952 (but reopened briefly during the 1953 flooding) and had since been closed and mostly sealed</a:t>
            </a:r>
          </a:p>
          <a:p>
            <a:pPr lvl="1"/>
            <a:r>
              <a:rPr lang="en-US" dirty="0"/>
              <a:t>This reduced ventilation and increased damp</a:t>
            </a:r>
          </a:p>
          <a:p>
            <a:r>
              <a:rPr lang="en-US" dirty="0"/>
              <a:t>It was a common student activity to walk through the tunnel (Bob has done this) as the barriers never lasted for long; there were also parties, despite the danger</a:t>
            </a:r>
          </a:p>
          <a:p>
            <a:endParaRPr lang="en-GB" dirty="0"/>
          </a:p>
        </p:txBody>
      </p:sp>
      <p:sp>
        <p:nvSpPr>
          <p:cNvPr id="3" name="Footer Placeholder 2">
            <a:extLst>
              <a:ext uri="{FF2B5EF4-FFF2-40B4-BE49-F238E27FC236}">
                <a16:creationId xmlns:a16="http://schemas.microsoft.com/office/drawing/2014/main" id="{DF79DB80-439F-0A44-6CAD-DFA5B3373F5A}"/>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0162DB3F-2B0D-B579-7C7B-477EEE375B21}"/>
              </a:ext>
            </a:extLst>
          </p:cNvPr>
          <p:cNvSpPr>
            <a:spLocks noGrp="1"/>
          </p:cNvSpPr>
          <p:nvPr>
            <p:ph type="sldNum" sz="quarter" idx="12"/>
          </p:nvPr>
        </p:nvSpPr>
        <p:spPr/>
        <p:txBody>
          <a:bodyPr/>
          <a:lstStyle/>
          <a:p>
            <a:fld id="{D6F9D192-6C76-4102-B0D2-394FDD8C816E}" type="slidenum">
              <a:rPr lang="en-GB" smtClean="0"/>
              <a:pPr/>
              <a:t>22</a:t>
            </a:fld>
            <a:endParaRPr lang="en-GB" dirty="0"/>
          </a:p>
        </p:txBody>
      </p:sp>
      <p:sp>
        <p:nvSpPr>
          <p:cNvPr id="5" name="TextBox 4">
            <a:extLst>
              <a:ext uri="{FF2B5EF4-FFF2-40B4-BE49-F238E27FC236}">
                <a16:creationId xmlns:a16="http://schemas.microsoft.com/office/drawing/2014/main" id="{85E45856-B761-8C88-A719-5BA74A74C10D}"/>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2</a:t>
            </a:r>
            <a:endParaRPr lang="en-GB" dirty="0"/>
          </a:p>
        </p:txBody>
      </p:sp>
    </p:spTree>
    <p:extLst>
      <p:ext uri="{BB962C8B-B14F-4D97-AF65-F5344CB8AC3E}">
        <p14:creationId xmlns:p14="http://schemas.microsoft.com/office/powerpoint/2010/main" val="1348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par>
                          <p:cTn id="8" fill="hold">
                            <p:stCondLst>
                              <p:cond delay="500"/>
                            </p:stCondLst>
                            <p:childTnLst>
                              <p:par>
                                <p:cTn id="9" presetID="42" presetClass="entr" presetSubtype="0" fill="hold" nodeType="afterEffect">
                                  <p:stCondLst>
                                    <p:cond delay="4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ppt_x</p:attrName>
                                        </p:attrNameLst>
                                      </p:cBhvr>
                                      <p:tavLst>
                                        <p:tav tm="0">
                                          <p:val>
                                            <p:strVal val="#ppt_x"/>
                                          </p:val>
                                        </p:tav>
                                        <p:tav tm="100000">
                                          <p:val>
                                            <p:strVal val="#ppt_x"/>
                                          </p:val>
                                        </p:tav>
                                      </p:tavLst>
                                    </p:anim>
                                    <p:anim calcmode="lin" valueType="num">
                                      <p:cBhvr>
                                        <p:cTn id="1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standing in a tunnel">
            <a:extLst>
              <a:ext uri="{FF2B5EF4-FFF2-40B4-BE49-F238E27FC236}">
                <a16:creationId xmlns:a16="http://schemas.microsoft.com/office/drawing/2014/main" id="{4E2F363B-9A7A-1A82-1564-60725DCEAC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82" y="297764"/>
            <a:ext cx="8321040" cy="5547360"/>
          </a:xfrm>
        </p:spPr>
      </p:pic>
      <p:sp>
        <p:nvSpPr>
          <p:cNvPr id="3" name="Footer Placeholder 2">
            <a:extLst>
              <a:ext uri="{FF2B5EF4-FFF2-40B4-BE49-F238E27FC236}">
                <a16:creationId xmlns:a16="http://schemas.microsoft.com/office/drawing/2014/main" id="{5116A22F-5E2C-4796-88F9-A5AA13896D2C}"/>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8B92DB69-44D5-4F6E-D7D2-060029D1A733}"/>
              </a:ext>
            </a:extLst>
          </p:cNvPr>
          <p:cNvSpPr>
            <a:spLocks noGrp="1"/>
          </p:cNvSpPr>
          <p:nvPr>
            <p:ph type="sldNum" sz="quarter" idx="12"/>
          </p:nvPr>
        </p:nvSpPr>
        <p:spPr/>
        <p:txBody>
          <a:bodyPr/>
          <a:lstStyle/>
          <a:p>
            <a:fld id="{D6F9D192-6C76-4102-B0D2-394FDD8C816E}" type="slidenum">
              <a:rPr lang="en-GB" smtClean="0"/>
              <a:pPr/>
              <a:t>23</a:t>
            </a:fld>
            <a:endParaRPr lang="en-GB" dirty="0"/>
          </a:p>
        </p:txBody>
      </p:sp>
      <p:sp>
        <p:nvSpPr>
          <p:cNvPr id="7" name="TextBox 6">
            <a:extLst>
              <a:ext uri="{FF2B5EF4-FFF2-40B4-BE49-F238E27FC236}">
                <a16:creationId xmlns:a16="http://schemas.microsoft.com/office/drawing/2014/main" id="{37B47B64-D94A-96CE-6DB1-6A43235AED06}"/>
              </a:ext>
            </a:extLst>
          </p:cNvPr>
          <p:cNvSpPr txBox="1"/>
          <p:nvPr/>
        </p:nvSpPr>
        <p:spPr>
          <a:xfrm>
            <a:off x="232701" y="5933558"/>
            <a:ext cx="8678598" cy="369332"/>
          </a:xfrm>
          <a:prstGeom prst="rect">
            <a:avLst/>
          </a:prstGeom>
          <a:noFill/>
        </p:spPr>
        <p:txBody>
          <a:bodyPr wrap="square" rtlCol="0">
            <a:spAutoFit/>
          </a:bodyPr>
          <a:lstStyle/>
          <a:p>
            <a:r>
              <a:rPr lang="en-US" dirty="0"/>
              <a:t>A group of students after a tunnel trip, at the north portal (near Woolf College today)</a:t>
            </a:r>
            <a:endParaRPr lang="en-GB" dirty="0"/>
          </a:p>
        </p:txBody>
      </p:sp>
    </p:spTree>
    <p:extLst>
      <p:ext uri="{BB962C8B-B14F-4D97-AF65-F5344CB8AC3E}">
        <p14:creationId xmlns:p14="http://schemas.microsoft.com/office/powerpoint/2010/main" val="419878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5E9BB-B3A7-6CD4-FCE1-99B3FCACF390}"/>
              </a:ext>
            </a:extLst>
          </p:cNvPr>
          <p:cNvSpPr>
            <a:spLocks noGrp="1"/>
          </p:cNvSpPr>
          <p:nvPr>
            <p:ph idx="1"/>
          </p:nvPr>
        </p:nvSpPr>
        <p:spPr/>
        <p:txBody>
          <a:bodyPr/>
          <a:lstStyle/>
          <a:p>
            <a:r>
              <a:rPr lang="en-US" dirty="0"/>
              <a:t>The location of the tunnel should be clear from this diagram</a:t>
            </a:r>
          </a:p>
          <a:p>
            <a:endParaRPr lang="en-GB" dirty="0"/>
          </a:p>
        </p:txBody>
      </p:sp>
      <p:sp>
        <p:nvSpPr>
          <p:cNvPr id="3" name="Footer Placeholder 2">
            <a:extLst>
              <a:ext uri="{FF2B5EF4-FFF2-40B4-BE49-F238E27FC236}">
                <a16:creationId xmlns:a16="http://schemas.microsoft.com/office/drawing/2014/main" id="{A6AA62A4-26D5-A0E1-C23D-AEBA9D1045B7}"/>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40BA15AC-0F2E-B3ED-D04A-7A41EE1B2D67}"/>
              </a:ext>
            </a:extLst>
          </p:cNvPr>
          <p:cNvSpPr>
            <a:spLocks noGrp="1"/>
          </p:cNvSpPr>
          <p:nvPr>
            <p:ph type="sldNum" sz="quarter" idx="12"/>
          </p:nvPr>
        </p:nvSpPr>
        <p:spPr/>
        <p:txBody>
          <a:bodyPr/>
          <a:lstStyle/>
          <a:p>
            <a:fld id="{D6F9D192-6C76-4102-B0D2-394FDD8C816E}" type="slidenum">
              <a:rPr lang="en-GB" smtClean="0"/>
              <a:pPr/>
              <a:t>24</a:t>
            </a:fld>
            <a:endParaRPr lang="en-GB" dirty="0"/>
          </a:p>
        </p:txBody>
      </p:sp>
      <p:pic>
        <p:nvPicPr>
          <p:cNvPr id="8" name="Picture 7" descr="A diagram of a building">
            <a:extLst>
              <a:ext uri="{FF2B5EF4-FFF2-40B4-BE49-F238E27FC236}">
                <a16:creationId xmlns:a16="http://schemas.microsoft.com/office/drawing/2014/main" id="{72A79F2C-E896-14BF-D30C-FB04CC5F8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835" y="790059"/>
            <a:ext cx="6552329" cy="5277881"/>
          </a:xfrm>
          <a:prstGeom prst="rect">
            <a:avLst/>
          </a:prstGeom>
        </p:spPr>
      </p:pic>
    </p:spTree>
    <p:extLst>
      <p:ext uri="{BB962C8B-B14F-4D97-AF65-F5344CB8AC3E}">
        <p14:creationId xmlns:p14="http://schemas.microsoft.com/office/powerpoint/2010/main" val="246602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6E8BD3-9834-B42D-B79F-0E5B4ED1DD93}"/>
              </a:ext>
            </a:extLst>
          </p:cNvPr>
          <p:cNvSpPr>
            <a:spLocks noGrp="1"/>
          </p:cNvSpPr>
          <p:nvPr>
            <p:ph idx="1"/>
          </p:nvPr>
        </p:nvSpPr>
        <p:spPr/>
        <p:txBody>
          <a:bodyPr/>
          <a:lstStyle/>
          <a:p>
            <a:r>
              <a:rPr lang="en-US" dirty="0"/>
              <a:t>It was known that the tunnel was potentially unstable, and in fact the University had already engaged contractors; it is hard to find fault with the University, and no one was killed or injured</a:t>
            </a:r>
          </a:p>
          <a:p>
            <a:r>
              <a:rPr lang="en-US" dirty="0"/>
              <a:t>There had been clay ingress on the 3</a:t>
            </a:r>
            <a:r>
              <a:rPr lang="en-US" baseline="30000" dirty="0"/>
              <a:t>rd</a:t>
            </a:r>
            <a:r>
              <a:rPr lang="en-US" dirty="0"/>
              <a:t> July and 10</a:t>
            </a:r>
            <a:r>
              <a:rPr lang="en-US" baseline="30000" dirty="0"/>
              <a:t>th</a:t>
            </a:r>
            <a:r>
              <a:rPr lang="en-US" dirty="0"/>
              <a:t> July 1974</a:t>
            </a:r>
          </a:p>
          <a:p>
            <a:r>
              <a:rPr lang="en-US" dirty="0"/>
              <a:t>The mechanism of any collapse was expected to be gradual – but it wasn’t</a:t>
            </a:r>
          </a:p>
          <a:p>
            <a:endParaRPr lang="en-US" dirty="0"/>
          </a:p>
          <a:p>
            <a:r>
              <a:rPr lang="en-US" dirty="0"/>
              <a:t>Three members of University staff were very nearly caught in the major fall in the afternoon of 11</a:t>
            </a:r>
            <a:r>
              <a:rPr lang="en-US" baseline="30000" dirty="0"/>
              <a:t>th</a:t>
            </a:r>
            <a:r>
              <a:rPr lang="en-US" dirty="0"/>
              <a:t> July; there were low rumblings from the area of collapse, and three “loud reports” from the bridge linking Cornwallis and the Gulbenkian</a:t>
            </a:r>
          </a:p>
          <a:p>
            <a:r>
              <a:rPr lang="en-US" dirty="0"/>
              <a:t>At 9 p.m. that day, the building began to settle, and within an hour or so the movement ceased; on the following morning, Block B and Block D (the link bridge) were noted to have sunk by about 700mm (2ft 3½in)</a:t>
            </a:r>
          </a:p>
          <a:p>
            <a:r>
              <a:rPr lang="en-US" dirty="0"/>
              <a:t>It was later found that Block C was almost unaffected, and it stands to this day</a:t>
            </a:r>
          </a:p>
          <a:p>
            <a:r>
              <a:rPr lang="en-US" dirty="0"/>
              <a:t>There was danger to the plant room on the roof of Block B, but it was saved</a:t>
            </a:r>
          </a:p>
          <a:p>
            <a:pPr lvl="1"/>
            <a:endParaRPr lang="en-GB" dirty="0"/>
          </a:p>
        </p:txBody>
      </p:sp>
      <p:sp>
        <p:nvSpPr>
          <p:cNvPr id="3" name="Footer Placeholder 2">
            <a:extLst>
              <a:ext uri="{FF2B5EF4-FFF2-40B4-BE49-F238E27FC236}">
                <a16:creationId xmlns:a16="http://schemas.microsoft.com/office/drawing/2014/main" id="{9C81D1D4-A1E7-4D51-EE07-236729D6C448}"/>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59C12AC0-AECD-9206-6438-662629FBB341}"/>
              </a:ext>
            </a:extLst>
          </p:cNvPr>
          <p:cNvSpPr>
            <a:spLocks noGrp="1"/>
          </p:cNvSpPr>
          <p:nvPr>
            <p:ph type="sldNum" sz="quarter" idx="12"/>
          </p:nvPr>
        </p:nvSpPr>
        <p:spPr/>
        <p:txBody>
          <a:bodyPr/>
          <a:lstStyle/>
          <a:p>
            <a:fld id="{D6F9D192-6C76-4102-B0D2-394FDD8C816E}" type="slidenum">
              <a:rPr lang="en-GB" smtClean="0"/>
              <a:pPr/>
              <a:t>25</a:t>
            </a:fld>
            <a:endParaRPr lang="en-GB" dirty="0"/>
          </a:p>
        </p:txBody>
      </p:sp>
      <p:sp>
        <p:nvSpPr>
          <p:cNvPr id="5" name="TextBox 4">
            <a:extLst>
              <a:ext uri="{FF2B5EF4-FFF2-40B4-BE49-F238E27FC236}">
                <a16:creationId xmlns:a16="http://schemas.microsoft.com/office/drawing/2014/main" id="{B47C6D44-5657-0417-262D-41F38505155D}"/>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1</a:t>
            </a:r>
            <a:endParaRPr lang="en-GB" dirty="0"/>
          </a:p>
        </p:txBody>
      </p:sp>
    </p:spTree>
    <p:extLst>
      <p:ext uri="{BB962C8B-B14F-4D97-AF65-F5344CB8AC3E}">
        <p14:creationId xmlns:p14="http://schemas.microsoft.com/office/powerpoint/2010/main" val="320230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iagram of a building">
            <a:extLst>
              <a:ext uri="{FF2B5EF4-FFF2-40B4-BE49-F238E27FC236}">
                <a16:creationId xmlns:a16="http://schemas.microsoft.com/office/drawing/2014/main" id="{37F1B9F0-A12C-7EA3-5BB0-2265FD60EBF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0648"/>
            <a:ext cx="4923776" cy="5938222"/>
          </a:xfrm>
        </p:spPr>
      </p:pic>
      <p:sp>
        <p:nvSpPr>
          <p:cNvPr id="3" name="Footer Placeholder 2">
            <a:extLst>
              <a:ext uri="{FF2B5EF4-FFF2-40B4-BE49-F238E27FC236}">
                <a16:creationId xmlns:a16="http://schemas.microsoft.com/office/drawing/2014/main" id="{B081DA50-FD25-0C22-6DBB-FC4B727862D1}"/>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E13EB404-CE54-50AA-3440-B793A05EED92}"/>
              </a:ext>
            </a:extLst>
          </p:cNvPr>
          <p:cNvSpPr>
            <a:spLocks noGrp="1"/>
          </p:cNvSpPr>
          <p:nvPr>
            <p:ph type="sldNum" sz="quarter" idx="12"/>
          </p:nvPr>
        </p:nvSpPr>
        <p:spPr/>
        <p:txBody>
          <a:bodyPr/>
          <a:lstStyle/>
          <a:p>
            <a:fld id="{D6F9D192-6C76-4102-B0D2-394FDD8C816E}" type="slidenum">
              <a:rPr lang="en-GB" smtClean="0"/>
              <a:pPr/>
              <a:t>26</a:t>
            </a:fld>
            <a:endParaRPr lang="en-GB" dirty="0"/>
          </a:p>
        </p:txBody>
      </p:sp>
      <p:sp>
        <p:nvSpPr>
          <p:cNvPr id="9" name="TextBox 8">
            <a:extLst>
              <a:ext uri="{FF2B5EF4-FFF2-40B4-BE49-F238E27FC236}">
                <a16:creationId xmlns:a16="http://schemas.microsoft.com/office/drawing/2014/main" id="{258BC108-8F4E-B7AD-BBC2-417ABF42B7C7}"/>
              </a:ext>
            </a:extLst>
          </p:cNvPr>
          <p:cNvSpPr txBox="1"/>
          <p:nvPr/>
        </p:nvSpPr>
        <p:spPr>
          <a:xfrm>
            <a:off x="5004048" y="548680"/>
            <a:ext cx="3888432" cy="4247317"/>
          </a:xfrm>
          <a:prstGeom prst="rect">
            <a:avLst/>
          </a:prstGeom>
          <a:noFill/>
        </p:spPr>
        <p:txBody>
          <a:bodyPr wrap="square" rtlCol="0">
            <a:spAutoFit/>
          </a:bodyPr>
          <a:lstStyle/>
          <a:p>
            <a:r>
              <a:rPr lang="en-US" dirty="0"/>
              <a:t>Contours of the sunken part of the tunnel, at the surface</a:t>
            </a:r>
          </a:p>
          <a:p>
            <a:endParaRPr lang="en-US" dirty="0"/>
          </a:p>
          <a:p>
            <a:r>
              <a:rPr lang="en-US" dirty="0"/>
              <a:t>The depression was about 2 metres deep, and covered the whole of the west side of Block B</a:t>
            </a:r>
          </a:p>
          <a:p>
            <a:endParaRPr lang="en-US" dirty="0"/>
          </a:p>
          <a:p>
            <a:r>
              <a:rPr lang="en-US" dirty="0"/>
              <a:t>(the numbers preceded by ‘Ch’ are the distance (chainage) in metres from the northern portal of the tunnel, behind Giles Lane car park)</a:t>
            </a:r>
          </a:p>
          <a:p>
            <a:endParaRPr lang="en-US" dirty="0"/>
          </a:p>
          <a:p>
            <a:r>
              <a:rPr lang="en-US" dirty="0"/>
              <a:t>Block D of course sank, and was quickly demolished to reduce damage to Block E</a:t>
            </a:r>
            <a:endParaRPr lang="en-GB" dirty="0"/>
          </a:p>
        </p:txBody>
      </p:sp>
    </p:spTree>
    <p:extLst>
      <p:ext uri="{BB962C8B-B14F-4D97-AF65-F5344CB8AC3E}">
        <p14:creationId xmlns:p14="http://schemas.microsoft.com/office/powerpoint/2010/main" val="3688643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uilding with a courtyard&#10;&#10;AI-generated content may be incorrect.">
            <a:extLst>
              <a:ext uri="{FF2B5EF4-FFF2-40B4-BE49-F238E27FC236}">
                <a16:creationId xmlns:a16="http://schemas.microsoft.com/office/drawing/2014/main" id="{118DDE2D-9316-3C8D-5D90-9DD4F7245C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198" y="223138"/>
            <a:ext cx="4113703" cy="6118388"/>
          </a:xfrm>
        </p:spPr>
      </p:pic>
      <p:sp>
        <p:nvSpPr>
          <p:cNvPr id="3" name="Footer Placeholder 2">
            <a:extLst>
              <a:ext uri="{FF2B5EF4-FFF2-40B4-BE49-F238E27FC236}">
                <a16:creationId xmlns:a16="http://schemas.microsoft.com/office/drawing/2014/main" id="{09710E51-00D7-71D9-2F46-7305BF4911B2}"/>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F5A2BDAD-A9C1-EB9A-3A95-CAF3F26F64A8}"/>
              </a:ext>
            </a:extLst>
          </p:cNvPr>
          <p:cNvSpPr>
            <a:spLocks noGrp="1"/>
          </p:cNvSpPr>
          <p:nvPr>
            <p:ph type="sldNum" sz="quarter" idx="12"/>
          </p:nvPr>
        </p:nvSpPr>
        <p:spPr/>
        <p:txBody>
          <a:bodyPr/>
          <a:lstStyle/>
          <a:p>
            <a:fld id="{D6F9D192-6C76-4102-B0D2-394FDD8C816E}" type="slidenum">
              <a:rPr lang="en-GB" smtClean="0"/>
              <a:pPr/>
              <a:t>27</a:t>
            </a:fld>
            <a:endParaRPr lang="en-GB" dirty="0"/>
          </a:p>
        </p:txBody>
      </p:sp>
      <p:sp>
        <p:nvSpPr>
          <p:cNvPr id="7" name="TextBox 6">
            <a:extLst>
              <a:ext uri="{FF2B5EF4-FFF2-40B4-BE49-F238E27FC236}">
                <a16:creationId xmlns:a16="http://schemas.microsoft.com/office/drawing/2014/main" id="{2A3660EE-25CE-7278-7DDD-DF72A21016C7}"/>
              </a:ext>
            </a:extLst>
          </p:cNvPr>
          <p:cNvSpPr txBox="1"/>
          <p:nvPr/>
        </p:nvSpPr>
        <p:spPr>
          <a:xfrm>
            <a:off x="5148064" y="1772816"/>
            <a:ext cx="3600400" cy="2308324"/>
          </a:xfrm>
          <a:prstGeom prst="rect">
            <a:avLst/>
          </a:prstGeom>
          <a:noFill/>
        </p:spPr>
        <p:txBody>
          <a:bodyPr wrap="square" rtlCol="0">
            <a:spAutoFit/>
          </a:bodyPr>
          <a:lstStyle/>
          <a:p>
            <a:r>
              <a:rPr lang="en-US" dirty="0"/>
              <a:t>The link bridge (Block D) can be seen to have dropped; the area has been cleared</a:t>
            </a:r>
          </a:p>
          <a:p>
            <a:endParaRPr lang="en-US" dirty="0"/>
          </a:p>
          <a:p>
            <a:r>
              <a:rPr lang="en-US" dirty="0"/>
              <a:t>It is not so obvious that Block B has dropped, and it is hard to see the depression in the ground at this point</a:t>
            </a:r>
            <a:endParaRPr lang="en-GB" dirty="0"/>
          </a:p>
        </p:txBody>
      </p:sp>
    </p:spTree>
    <p:extLst>
      <p:ext uri="{BB962C8B-B14F-4D97-AF65-F5344CB8AC3E}">
        <p14:creationId xmlns:p14="http://schemas.microsoft.com/office/powerpoint/2010/main" val="169178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uilding with a large porch">
            <a:extLst>
              <a:ext uri="{FF2B5EF4-FFF2-40B4-BE49-F238E27FC236}">
                <a16:creationId xmlns:a16="http://schemas.microsoft.com/office/drawing/2014/main" id="{0E048DB4-33EE-3401-1BE1-8D27CD44C1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423" y="277960"/>
            <a:ext cx="7795153" cy="5190500"/>
          </a:xfrm>
        </p:spPr>
      </p:pic>
      <p:sp>
        <p:nvSpPr>
          <p:cNvPr id="3" name="Footer Placeholder 2">
            <a:extLst>
              <a:ext uri="{FF2B5EF4-FFF2-40B4-BE49-F238E27FC236}">
                <a16:creationId xmlns:a16="http://schemas.microsoft.com/office/drawing/2014/main" id="{EF69414E-ED72-8D9F-1251-E240A69202AB}"/>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48130889-7A5E-E1F2-A1ED-B3681DA25A2D}"/>
              </a:ext>
            </a:extLst>
          </p:cNvPr>
          <p:cNvSpPr>
            <a:spLocks noGrp="1"/>
          </p:cNvSpPr>
          <p:nvPr>
            <p:ph type="sldNum" sz="quarter" idx="12"/>
          </p:nvPr>
        </p:nvSpPr>
        <p:spPr/>
        <p:txBody>
          <a:bodyPr/>
          <a:lstStyle/>
          <a:p>
            <a:fld id="{D6F9D192-6C76-4102-B0D2-394FDD8C816E}" type="slidenum">
              <a:rPr lang="en-GB" smtClean="0"/>
              <a:pPr/>
              <a:t>28</a:t>
            </a:fld>
            <a:endParaRPr lang="en-GB" dirty="0"/>
          </a:p>
        </p:txBody>
      </p:sp>
      <p:sp>
        <p:nvSpPr>
          <p:cNvPr id="7" name="TextBox 6">
            <a:extLst>
              <a:ext uri="{FF2B5EF4-FFF2-40B4-BE49-F238E27FC236}">
                <a16:creationId xmlns:a16="http://schemas.microsoft.com/office/drawing/2014/main" id="{57EB585B-5AE9-48AE-3B99-0A8DB69CF410}"/>
              </a:ext>
            </a:extLst>
          </p:cNvPr>
          <p:cNvSpPr txBox="1"/>
          <p:nvPr/>
        </p:nvSpPr>
        <p:spPr>
          <a:xfrm>
            <a:off x="497716" y="5589240"/>
            <a:ext cx="7890708" cy="646331"/>
          </a:xfrm>
          <a:prstGeom prst="rect">
            <a:avLst/>
          </a:prstGeom>
          <a:noFill/>
        </p:spPr>
        <p:txBody>
          <a:bodyPr wrap="square" rtlCol="0">
            <a:spAutoFit/>
          </a:bodyPr>
          <a:lstStyle/>
          <a:p>
            <a:r>
              <a:rPr lang="en-US" dirty="0"/>
              <a:t>Another view of the link bridge. Note the large cracks, and the distorted windows. The sunken ground is more apparent here.</a:t>
            </a:r>
            <a:endParaRPr lang="en-GB" dirty="0"/>
          </a:p>
        </p:txBody>
      </p:sp>
    </p:spTree>
    <p:extLst>
      <p:ext uri="{BB962C8B-B14F-4D97-AF65-F5344CB8AC3E}">
        <p14:creationId xmlns:p14="http://schemas.microsoft.com/office/powerpoint/2010/main" val="3675306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uilding with many windows&#10;&#10;AI-generated content may be incorrect.">
            <a:extLst>
              <a:ext uri="{FF2B5EF4-FFF2-40B4-BE49-F238E27FC236}">
                <a16:creationId xmlns:a16="http://schemas.microsoft.com/office/drawing/2014/main" id="{DB8621FC-3604-9055-D34B-294BC572FD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259" y="320345"/>
            <a:ext cx="7551481" cy="5268895"/>
          </a:xfrm>
        </p:spPr>
      </p:pic>
      <p:sp>
        <p:nvSpPr>
          <p:cNvPr id="3" name="Footer Placeholder 2">
            <a:extLst>
              <a:ext uri="{FF2B5EF4-FFF2-40B4-BE49-F238E27FC236}">
                <a16:creationId xmlns:a16="http://schemas.microsoft.com/office/drawing/2014/main" id="{9BC3AB15-6A4C-6407-7F99-BE39EAB218F3}"/>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98486197-6BEC-46CB-88D8-3FCB1203BDD3}"/>
              </a:ext>
            </a:extLst>
          </p:cNvPr>
          <p:cNvSpPr>
            <a:spLocks noGrp="1"/>
          </p:cNvSpPr>
          <p:nvPr>
            <p:ph type="sldNum" sz="quarter" idx="12"/>
          </p:nvPr>
        </p:nvSpPr>
        <p:spPr/>
        <p:txBody>
          <a:bodyPr/>
          <a:lstStyle/>
          <a:p>
            <a:fld id="{D6F9D192-6C76-4102-B0D2-394FDD8C816E}" type="slidenum">
              <a:rPr lang="en-GB" smtClean="0"/>
              <a:pPr/>
              <a:t>29</a:t>
            </a:fld>
            <a:endParaRPr lang="en-GB" dirty="0"/>
          </a:p>
        </p:txBody>
      </p:sp>
      <p:sp>
        <p:nvSpPr>
          <p:cNvPr id="7" name="TextBox 6">
            <a:extLst>
              <a:ext uri="{FF2B5EF4-FFF2-40B4-BE49-F238E27FC236}">
                <a16:creationId xmlns:a16="http://schemas.microsoft.com/office/drawing/2014/main" id="{B9A2E937-6351-D7FB-EDBD-94315348FFBB}"/>
              </a:ext>
            </a:extLst>
          </p:cNvPr>
          <p:cNvSpPr txBox="1"/>
          <p:nvPr/>
        </p:nvSpPr>
        <p:spPr>
          <a:xfrm>
            <a:off x="539552" y="5589240"/>
            <a:ext cx="7975798" cy="646331"/>
          </a:xfrm>
          <a:prstGeom prst="rect">
            <a:avLst/>
          </a:prstGeom>
          <a:noFill/>
        </p:spPr>
        <p:txBody>
          <a:bodyPr wrap="square" rtlCol="0">
            <a:spAutoFit/>
          </a:bodyPr>
          <a:lstStyle/>
          <a:p>
            <a:r>
              <a:rPr lang="en-US" dirty="0"/>
              <a:t>South side of Block B. The building broke its back roughly at the point of the red arrow</a:t>
            </a:r>
            <a:endParaRPr lang="en-GB" dirty="0"/>
          </a:p>
        </p:txBody>
      </p:sp>
      <p:cxnSp>
        <p:nvCxnSpPr>
          <p:cNvPr id="10" name="Straight Arrow Connector 9">
            <a:extLst>
              <a:ext uri="{FF2B5EF4-FFF2-40B4-BE49-F238E27FC236}">
                <a16:creationId xmlns:a16="http://schemas.microsoft.com/office/drawing/2014/main" id="{6CB1587F-9F89-7E2E-F3E0-710983D6CF7B}"/>
              </a:ext>
            </a:extLst>
          </p:cNvPr>
          <p:cNvCxnSpPr/>
          <p:nvPr/>
        </p:nvCxnSpPr>
        <p:spPr>
          <a:xfrm>
            <a:off x="5940152" y="320345"/>
            <a:ext cx="0" cy="948415"/>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48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95C3F-EB6B-542C-1060-E140BAEA3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DD622-FC14-11CC-7FEE-7F59A1DEE30D}"/>
              </a:ext>
            </a:extLst>
          </p:cNvPr>
          <p:cNvSpPr>
            <a:spLocks noGrp="1"/>
          </p:cNvSpPr>
          <p:nvPr>
            <p:ph type="title"/>
          </p:nvPr>
        </p:nvSpPr>
        <p:spPr/>
        <p:txBody>
          <a:bodyPr>
            <a:normAutofit/>
          </a:bodyPr>
          <a:lstStyle/>
          <a:p>
            <a:r>
              <a:rPr lang="en-GB" dirty="0"/>
              <a:t>Overview</a:t>
            </a:r>
          </a:p>
        </p:txBody>
      </p:sp>
      <p:sp>
        <p:nvSpPr>
          <p:cNvPr id="3" name="Content Placeholder 2">
            <a:extLst>
              <a:ext uri="{FF2B5EF4-FFF2-40B4-BE49-F238E27FC236}">
                <a16:creationId xmlns:a16="http://schemas.microsoft.com/office/drawing/2014/main" id="{B9DC55B7-6AC8-D287-B74A-71C2664A4862}"/>
              </a:ext>
            </a:extLst>
          </p:cNvPr>
          <p:cNvSpPr>
            <a:spLocks noGrp="1"/>
          </p:cNvSpPr>
          <p:nvPr>
            <p:ph idx="1"/>
          </p:nvPr>
        </p:nvSpPr>
        <p:spPr>
          <a:xfrm>
            <a:off x="628650" y="1196752"/>
            <a:ext cx="7886700" cy="4968551"/>
          </a:xfrm>
        </p:spPr>
        <p:txBody>
          <a:bodyPr>
            <a:normAutofit/>
          </a:bodyPr>
          <a:lstStyle/>
          <a:p>
            <a:r>
              <a:rPr lang="en-US" dirty="0"/>
              <a:t>Why </a:t>
            </a:r>
            <a:r>
              <a:rPr lang="en-US" i="1" dirty="0"/>
              <a:t>On The Move</a:t>
            </a:r>
            <a:r>
              <a:rPr lang="en-US" dirty="0"/>
              <a:t>?</a:t>
            </a:r>
          </a:p>
          <a:p>
            <a:pPr lvl="1"/>
            <a:r>
              <a:rPr lang="en-US" dirty="0"/>
              <a:t>People joked about travelling to Canterbury on a passing College</a:t>
            </a:r>
          </a:p>
          <a:p>
            <a:pPr lvl="1"/>
            <a:r>
              <a:rPr lang="en-US" dirty="0"/>
              <a:t>This is about the University’s move forward</a:t>
            </a:r>
          </a:p>
          <a:p>
            <a:r>
              <a:rPr lang="en-US" dirty="0"/>
              <a:t>This is mainly (but not exclusively) about the University site</a:t>
            </a:r>
          </a:p>
          <a:p>
            <a:pPr lvl="1"/>
            <a:r>
              <a:rPr lang="en-US" dirty="0"/>
              <a:t>Not about politics (internal or external)</a:t>
            </a:r>
          </a:p>
          <a:p>
            <a:pPr lvl="1"/>
            <a:r>
              <a:rPr lang="en-US" dirty="0"/>
              <a:t>Not about academia</a:t>
            </a:r>
          </a:p>
          <a:p>
            <a:r>
              <a:rPr lang="en-US" dirty="0"/>
              <a:t>There will also be a few snippets and anecdotes:</a:t>
            </a:r>
          </a:p>
          <a:p>
            <a:pPr lvl="1"/>
            <a:endParaRPr lang="en-US" dirty="0"/>
          </a:p>
          <a:p>
            <a:pPr marL="342900" lvl="1" indent="0">
              <a:buNone/>
            </a:pPr>
            <a:r>
              <a:rPr lang="en-US" dirty="0"/>
              <a:t>“Merely corroborative detail, intended to give artistic verisimilitude to an otherwise bald and unconvincing narrative”</a:t>
            </a:r>
          </a:p>
          <a:p>
            <a:pPr lvl="1"/>
            <a:endParaRPr lang="en-US" dirty="0"/>
          </a:p>
          <a:p>
            <a:r>
              <a:rPr lang="en-US" dirty="0"/>
              <a:t>This is not a complete history, but should throw a light (and some new pictures) on little-seen aspects</a:t>
            </a:r>
          </a:p>
          <a:p>
            <a:r>
              <a:rPr lang="en-US" dirty="0"/>
              <a:t>Sources: Self, friends, colleagues, books, documents, even the Internet</a:t>
            </a:r>
          </a:p>
        </p:txBody>
      </p:sp>
      <p:sp>
        <p:nvSpPr>
          <p:cNvPr id="4" name="Footer Placeholder 3">
            <a:extLst>
              <a:ext uri="{FF2B5EF4-FFF2-40B4-BE49-F238E27FC236}">
                <a16:creationId xmlns:a16="http://schemas.microsoft.com/office/drawing/2014/main" id="{BFD4BFA2-AE0F-90B2-43E1-0D651B47ED62}"/>
              </a:ext>
            </a:extLst>
          </p:cNvPr>
          <p:cNvSpPr>
            <a:spLocks noGrp="1"/>
          </p:cNvSpPr>
          <p:nvPr>
            <p:ph type="ftr" sz="quarter" idx="11"/>
          </p:nvPr>
        </p:nvSpPr>
        <p:spPr/>
        <p:txBody>
          <a:bodyPr/>
          <a:lstStyle/>
          <a:p>
            <a:r>
              <a:rPr lang="en-GB"/>
              <a:t>UKCMove</a:t>
            </a:r>
          </a:p>
        </p:txBody>
      </p:sp>
      <p:sp>
        <p:nvSpPr>
          <p:cNvPr id="5" name="Slide Number Placeholder 4">
            <a:extLst>
              <a:ext uri="{FF2B5EF4-FFF2-40B4-BE49-F238E27FC236}">
                <a16:creationId xmlns:a16="http://schemas.microsoft.com/office/drawing/2014/main" id="{BB9B9E84-ED39-F37F-BD79-EA365FC67406}"/>
              </a:ext>
            </a:extLst>
          </p:cNvPr>
          <p:cNvSpPr>
            <a:spLocks noGrp="1"/>
          </p:cNvSpPr>
          <p:nvPr>
            <p:ph type="sldNum" sz="quarter" idx="12"/>
          </p:nvPr>
        </p:nvSpPr>
        <p:spPr/>
        <p:txBody>
          <a:bodyPr/>
          <a:lstStyle/>
          <a:p>
            <a:fld id="{D6F9D192-6C76-4102-B0D2-394FDD8C816E}" type="slidenum">
              <a:rPr lang="en-GB" smtClean="0"/>
              <a:pPr/>
              <a:t>3</a:t>
            </a:fld>
            <a:endParaRPr lang="en-GB" dirty="0"/>
          </a:p>
        </p:txBody>
      </p:sp>
      <p:sp>
        <p:nvSpPr>
          <p:cNvPr id="7" name="TextBox 6">
            <a:extLst>
              <a:ext uri="{FF2B5EF4-FFF2-40B4-BE49-F238E27FC236}">
                <a16:creationId xmlns:a16="http://schemas.microsoft.com/office/drawing/2014/main" id="{162B0BEA-92DF-15C9-345A-9A6FD928BE5C}"/>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2</a:t>
            </a:r>
            <a:endParaRPr lang="en-GB" dirty="0"/>
          </a:p>
        </p:txBody>
      </p:sp>
    </p:spTree>
    <p:extLst>
      <p:ext uri="{BB962C8B-B14F-4D97-AF65-F5344CB8AC3E}">
        <p14:creationId xmlns:p14="http://schemas.microsoft.com/office/powerpoint/2010/main" val="43630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fade">
                                      <p:cBhvr>
                                        <p:cTn id="1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iagram of a building">
            <a:extLst>
              <a:ext uri="{FF2B5EF4-FFF2-40B4-BE49-F238E27FC236}">
                <a16:creationId xmlns:a16="http://schemas.microsoft.com/office/drawing/2014/main" id="{485B551B-7237-0625-7E84-ED0A3CC3FAE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666" y="141504"/>
            <a:ext cx="9257331" cy="6359302"/>
          </a:xfrm>
        </p:spPr>
      </p:pic>
      <p:sp>
        <p:nvSpPr>
          <p:cNvPr id="3" name="Footer Placeholder 2">
            <a:extLst>
              <a:ext uri="{FF2B5EF4-FFF2-40B4-BE49-F238E27FC236}">
                <a16:creationId xmlns:a16="http://schemas.microsoft.com/office/drawing/2014/main" id="{C545D654-5443-F932-04B5-DD812A603507}"/>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A32A8987-8BF6-16CF-C888-29C2AA589715}"/>
              </a:ext>
            </a:extLst>
          </p:cNvPr>
          <p:cNvSpPr>
            <a:spLocks noGrp="1"/>
          </p:cNvSpPr>
          <p:nvPr>
            <p:ph type="sldNum" sz="quarter" idx="12"/>
          </p:nvPr>
        </p:nvSpPr>
        <p:spPr/>
        <p:txBody>
          <a:bodyPr/>
          <a:lstStyle/>
          <a:p>
            <a:fld id="{D6F9D192-6C76-4102-B0D2-394FDD8C816E}" type="slidenum">
              <a:rPr lang="en-GB" smtClean="0"/>
              <a:pPr/>
              <a:t>30</a:t>
            </a:fld>
            <a:endParaRPr lang="en-GB" dirty="0"/>
          </a:p>
        </p:txBody>
      </p:sp>
      <p:cxnSp>
        <p:nvCxnSpPr>
          <p:cNvPr id="5" name="Straight Arrow Connector 4">
            <a:extLst>
              <a:ext uri="{FF2B5EF4-FFF2-40B4-BE49-F238E27FC236}">
                <a16:creationId xmlns:a16="http://schemas.microsoft.com/office/drawing/2014/main" id="{0B9995EC-30C5-906F-4922-6DDCF9E18EC6}"/>
              </a:ext>
            </a:extLst>
          </p:cNvPr>
          <p:cNvCxnSpPr/>
          <p:nvPr/>
        </p:nvCxnSpPr>
        <p:spPr>
          <a:xfrm>
            <a:off x="2915816" y="141504"/>
            <a:ext cx="0" cy="695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666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rane on the roof of a building&#10;&#10;AI-generated content may be incorrect.">
            <a:extLst>
              <a:ext uri="{FF2B5EF4-FFF2-40B4-BE49-F238E27FC236}">
                <a16:creationId xmlns:a16="http://schemas.microsoft.com/office/drawing/2014/main" id="{5E1E0217-AB93-E62A-00C2-21A07790EA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003" y="260648"/>
            <a:ext cx="8009992" cy="5232563"/>
          </a:xfrm>
        </p:spPr>
      </p:pic>
      <p:sp>
        <p:nvSpPr>
          <p:cNvPr id="3" name="Footer Placeholder 2">
            <a:extLst>
              <a:ext uri="{FF2B5EF4-FFF2-40B4-BE49-F238E27FC236}">
                <a16:creationId xmlns:a16="http://schemas.microsoft.com/office/drawing/2014/main" id="{7DFBFE2C-12D9-FAA6-0CE2-408E2B24964F}"/>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1F46F67C-90F7-BBC4-ADAF-1A79ED1884F9}"/>
              </a:ext>
            </a:extLst>
          </p:cNvPr>
          <p:cNvSpPr>
            <a:spLocks noGrp="1"/>
          </p:cNvSpPr>
          <p:nvPr>
            <p:ph type="sldNum" sz="quarter" idx="12"/>
          </p:nvPr>
        </p:nvSpPr>
        <p:spPr/>
        <p:txBody>
          <a:bodyPr/>
          <a:lstStyle/>
          <a:p>
            <a:fld id="{D6F9D192-6C76-4102-B0D2-394FDD8C816E}" type="slidenum">
              <a:rPr lang="en-GB" smtClean="0"/>
              <a:pPr/>
              <a:t>31</a:t>
            </a:fld>
            <a:endParaRPr lang="en-GB" dirty="0"/>
          </a:p>
        </p:txBody>
      </p:sp>
      <p:sp>
        <p:nvSpPr>
          <p:cNvPr id="7" name="TextBox 6">
            <a:extLst>
              <a:ext uri="{FF2B5EF4-FFF2-40B4-BE49-F238E27FC236}">
                <a16:creationId xmlns:a16="http://schemas.microsoft.com/office/drawing/2014/main" id="{112361A7-9C24-FE55-3133-9AC7AAB13B9D}"/>
              </a:ext>
            </a:extLst>
          </p:cNvPr>
          <p:cNvSpPr txBox="1"/>
          <p:nvPr/>
        </p:nvSpPr>
        <p:spPr>
          <a:xfrm>
            <a:off x="1359999" y="5805264"/>
            <a:ext cx="6424000" cy="369332"/>
          </a:xfrm>
          <a:prstGeom prst="rect">
            <a:avLst/>
          </a:prstGeom>
          <a:noFill/>
        </p:spPr>
        <p:txBody>
          <a:bodyPr wrap="square" rtlCol="0">
            <a:spAutoFit/>
          </a:bodyPr>
          <a:lstStyle/>
          <a:p>
            <a:r>
              <a:rPr lang="en-US" dirty="0"/>
              <a:t>Hasty demolition of Block D, to save the Gulbenkian Theatre</a:t>
            </a:r>
            <a:endParaRPr lang="en-GB" dirty="0"/>
          </a:p>
        </p:txBody>
      </p:sp>
    </p:spTree>
    <p:extLst>
      <p:ext uri="{BB962C8B-B14F-4D97-AF65-F5344CB8AC3E}">
        <p14:creationId xmlns:p14="http://schemas.microsoft.com/office/powerpoint/2010/main" val="3391167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uilding being demolished&#10;&#10;AI-generated content may be incorrect.">
            <a:extLst>
              <a:ext uri="{FF2B5EF4-FFF2-40B4-BE49-F238E27FC236}">
                <a16:creationId xmlns:a16="http://schemas.microsoft.com/office/drawing/2014/main" id="{9973C997-C743-1420-656B-93E2289495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900" y="332656"/>
            <a:ext cx="7890540" cy="5288341"/>
          </a:xfrm>
        </p:spPr>
      </p:pic>
      <p:sp>
        <p:nvSpPr>
          <p:cNvPr id="3" name="Footer Placeholder 2">
            <a:extLst>
              <a:ext uri="{FF2B5EF4-FFF2-40B4-BE49-F238E27FC236}">
                <a16:creationId xmlns:a16="http://schemas.microsoft.com/office/drawing/2014/main" id="{3DFE6226-6B68-B34A-D3F7-14C76590C2F6}"/>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5E5889FA-78E8-56A9-801F-0986CF645180}"/>
              </a:ext>
            </a:extLst>
          </p:cNvPr>
          <p:cNvSpPr>
            <a:spLocks noGrp="1"/>
          </p:cNvSpPr>
          <p:nvPr>
            <p:ph type="sldNum" sz="quarter" idx="12"/>
          </p:nvPr>
        </p:nvSpPr>
        <p:spPr/>
        <p:txBody>
          <a:bodyPr/>
          <a:lstStyle/>
          <a:p>
            <a:fld id="{D6F9D192-6C76-4102-B0D2-394FDD8C816E}" type="slidenum">
              <a:rPr lang="en-GB" smtClean="0"/>
              <a:pPr/>
              <a:t>32</a:t>
            </a:fld>
            <a:endParaRPr lang="en-GB" dirty="0"/>
          </a:p>
        </p:txBody>
      </p:sp>
      <p:sp>
        <p:nvSpPr>
          <p:cNvPr id="7" name="TextBox 6">
            <a:extLst>
              <a:ext uri="{FF2B5EF4-FFF2-40B4-BE49-F238E27FC236}">
                <a16:creationId xmlns:a16="http://schemas.microsoft.com/office/drawing/2014/main" id="{E009180B-27AA-41F9-1231-FF2A83A25484}"/>
              </a:ext>
            </a:extLst>
          </p:cNvPr>
          <p:cNvSpPr txBox="1"/>
          <p:nvPr/>
        </p:nvSpPr>
        <p:spPr>
          <a:xfrm>
            <a:off x="611560" y="5851885"/>
            <a:ext cx="7920880" cy="369332"/>
          </a:xfrm>
          <a:prstGeom prst="rect">
            <a:avLst/>
          </a:prstGeom>
          <a:noFill/>
        </p:spPr>
        <p:txBody>
          <a:bodyPr wrap="square" rtlCol="0">
            <a:spAutoFit/>
          </a:bodyPr>
          <a:lstStyle/>
          <a:p>
            <a:r>
              <a:rPr lang="en-US" dirty="0"/>
              <a:t>Demolition of (most of) Block B. Note the threatened plant room on the roof</a:t>
            </a:r>
            <a:endParaRPr lang="en-GB" dirty="0"/>
          </a:p>
        </p:txBody>
      </p:sp>
    </p:spTree>
    <p:extLst>
      <p:ext uri="{BB962C8B-B14F-4D97-AF65-F5344CB8AC3E}">
        <p14:creationId xmlns:p14="http://schemas.microsoft.com/office/powerpoint/2010/main" val="2745503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long shot of a building&#10;&#10;AI-generated content may be incorrect.">
            <a:extLst>
              <a:ext uri="{FF2B5EF4-FFF2-40B4-BE49-F238E27FC236}">
                <a16:creationId xmlns:a16="http://schemas.microsoft.com/office/drawing/2014/main" id="{52AE1E2C-34B2-223D-2629-C6FC1FC9F7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609" y="332656"/>
            <a:ext cx="7108774" cy="5264734"/>
          </a:xfrm>
        </p:spPr>
      </p:pic>
      <p:sp>
        <p:nvSpPr>
          <p:cNvPr id="3" name="Footer Placeholder 2">
            <a:extLst>
              <a:ext uri="{FF2B5EF4-FFF2-40B4-BE49-F238E27FC236}">
                <a16:creationId xmlns:a16="http://schemas.microsoft.com/office/drawing/2014/main" id="{95BB3600-83CC-AE2F-6E0F-C6151A61E227}"/>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C8332E95-027C-C44B-79FF-6BDE25D2769A}"/>
              </a:ext>
            </a:extLst>
          </p:cNvPr>
          <p:cNvSpPr>
            <a:spLocks noGrp="1"/>
          </p:cNvSpPr>
          <p:nvPr>
            <p:ph type="sldNum" sz="quarter" idx="12"/>
          </p:nvPr>
        </p:nvSpPr>
        <p:spPr/>
        <p:txBody>
          <a:bodyPr/>
          <a:lstStyle/>
          <a:p>
            <a:fld id="{D6F9D192-6C76-4102-B0D2-394FDD8C816E}" type="slidenum">
              <a:rPr lang="en-GB" smtClean="0"/>
              <a:pPr/>
              <a:t>33</a:t>
            </a:fld>
            <a:endParaRPr lang="en-GB" dirty="0"/>
          </a:p>
        </p:txBody>
      </p:sp>
      <p:sp>
        <p:nvSpPr>
          <p:cNvPr id="7" name="TextBox 6">
            <a:extLst>
              <a:ext uri="{FF2B5EF4-FFF2-40B4-BE49-F238E27FC236}">
                <a16:creationId xmlns:a16="http://schemas.microsoft.com/office/drawing/2014/main" id="{D6C90D54-36A1-FF15-38CC-403F849078C7}"/>
              </a:ext>
            </a:extLst>
          </p:cNvPr>
          <p:cNvSpPr txBox="1"/>
          <p:nvPr/>
        </p:nvSpPr>
        <p:spPr>
          <a:xfrm>
            <a:off x="395536" y="5733256"/>
            <a:ext cx="8280920" cy="646331"/>
          </a:xfrm>
          <a:prstGeom prst="rect">
            <a:avLst/>
          </a:prstGeom>
          <a:noFill/>
        </p:spPr>
        <p:txBody>
          <a:bodyPr wrap="square" rtlCol="0">
            <a:spAutoFit/>
          </a:bodyPr>
          <a:lstStyle/>
          <a:p>
            <a:r>
              <a:rPr lang="en-US" dirty="0"/>
              <a:t>Separate operation to stabilize Rutherford (and waste outfalls further down) by pumping PFA (</a:t>
            </a:r>
            <a:r>
              <a:rPr lang="en-US" dirty="0" err="1"/>
              <a:t>Pulverised</a:t>
            </a:r>
            <a:r>
              <a:rPr lang="en-US" dirty="0"/>
              <a:t> Fuel Ash and cement) into the tunnel</a:t>
            </a:r>
            <a:endParaRPr lang="en-GB" dirty="0"/>
          </a:p>
        </p:txBody>
      </p:sp>
    </p:spTree>
    <p:extLst>
      <p:ext uri="{BB962C8B-B14F-4D97-AF65-F5344CB8AC3E}">
        <p14:creationId xmlns:p14="http://schemas.microsoft.com/office/powerpoint/2010/main" val="3221170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29EE3-3DA4-7303-F667-36D707C76E6B}"/>
              </a:ext>
            </a:extLst>
          </p:cNvPr>
          <p:cNvSpPr>
            <a:spLocks noGrp="1"/>
          </p:cNvSpPr>
          <p:nvPr>
            <p:ph idx="1"/>
          </p:nvPr>
        </p:nvSpPr>
        <p:spPr/>
        <p:txBody>
          <a:bodyPr/>
          <a:lstStyle/>
          <a:p>
            <a:r>
              <a:rPr lang="en-US" dirty="0"/>
              <a:t>Why did it happen?</a:t>
            </a:r>
          </a:p>
          <a:p>
            <a:r>
              <a:rPr lang="en-US" dirty="0"/>
              <a:t>There was no real negligence; there were regular checks, and action was being taken, but the failure was </a:t>
            </a:r>
            <a:r>
              <a:rPr lang="en-US" b="1" dirty="0"/>
              <a:t>fast</a:t>
            </a:r>
          </a:p>
          <a:p>
            <a:endParaRPr lang="en-US" b="1" dirty="0"/>
          </a:p>
          <a:p>
            <a:r>
              <a:rPr lang="en-GB" dirty="0"/>
              <a:t>The invert (bottom arch of the oval) had failed, and clay was gradually entering the tunnel; this accelerated, leaving a void into which more clay fell</a:t>
            </a:r>
          </a:p>
          <a:p>
            <a:r>
              <a:rPr lang="en-GB" dirty="0"/>
              <a:t>This left a void </a:t>
            </a:r>
            <a:r>
              <a:rPr lang="en-GB" i="1" dirty="0"/>
              <a:t>above</a:t>
            </a:r>
            <a:r>
              <a:rPr lang="en-GB" dirty="0"/>
              <a:t> the tunnel, with a smooth clay plug up to the surface</a:t>
            </a:r>
          </a:p>
          <a:p>
            <a:r>
              <a:rPr lang="en-GB" dirty="0"/>
              <a:t>The clay plug suddenly dropped, leaving a void at the surface</a:t>
            </a:r>
          </a:p>
          <a:p>
            <a:r>
              <a:rPr lang="en-GB" dirty="0"/>
              <a:t>Block B partially separated from its foundations …</a:t>
            </a:r>
          </a:p>
          <a:p>
            <a:r>
              <a:rPr lang="en-GB" dirty="0"/>
              <a:t>… and the rest is history!</a:t>
            </a:r>
          </a:p>
        </p:txBody>
      </p:sp>
      <p:sp>
        <p:nvSpPr>
          <p:cNvPr id="3" name="Footer Placeholder 2">
            <a:extLst>
              <a:ext uri="{FF2B5EF4-FFF2-40B4-BE49-F238E27FC236}">
                <a16:creationId xmlns:a16="http://schemas.microsoft.com/office/drawing/2014/main" id="{FB66B1D0-5BF3-B459-B418-2937B78FEBF7}"/>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1109DEA9-01A4-38FC-FADE-1FB1CA1E53A5}"/>
              </a:ext>
            </a:extLst>
          </p:cNvPr>
          <p:cNvSpPr>
            <a:spLocks noGrp="1"/>
          </p:cNvSpPr>
          <p:nvPr>
            <p:ph type="sldNum" sz="quarter" idx="12"/>
          </p:nvPr>
        </p:nvSpPr>
        <p:spPr/>
        <p:txBody>
          <a:bodyPr/>
          <a:lstStyle/>
          <a:p>
            <a:fld id="{D6F9D192-6C76-4102-B0D2-394FDD8C816E}" type="slidenum">
              <a:rPr lang="en-GB" smtClean="0"/>
              <a:pPr/>
              <a:t>34</a:t>
            </a:fld>
            <a:endParaRPr lang="en-GB" dirty="0"/>
          </a:p>
        </p:txBody>
      </p:sp>
    </p:spTree>
    <p:extLst>
      <p:ext uri="{BB962C8B-B14F-4D97-AF65-F5344CB8AC3E}">
        <p14:creationId xmlns:p14="http://schemas.microsoft.com/office/powerpoint/2010/main" val="1970699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face">
            <a:extLst>
              <a:ext uri="{FF2B5EF4-FFF2-40B4-BE49-F238E27FC236}">
                <a16:creationId xmlns:a16="http://schemas.microsoft.com/office/drawing/2014/main" id="{5CD7AFC8-71FA-7097-0598-FC857ED36C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210" y="1556792"/>
            <a:ext cx="8906560" cy="3342148"/>
          </a:xfrm>
        </p:spPr>
      </p:pic>
      <p:sp>
        <p:nvSpPr>
          <p:cNvPr id="3" name="Footer Placeholder 2">
            <a:extLst>
              <a:ext uri="{FF2B5EF4-FFF2-40B4-BE49-F238E27FC236}">
                <a16:creationId xmlns:a16="http://schemas.microsoft.com/office/drawing/2014/main" id="{56A65829-C6A5-34B5-B332-9F0C30C87433}"/>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ADB93265-34DF-029D-B6F5-CA4F74FADAE3}"/>
              </a:ext>
            </a:extLst>
          </p:cNvPr>
          <p:cNvSpPr>
            <a:spLocks noGrp="1"/>
          </p:cNvSpPr>
          <p:nvPr>
            <p:ph type="sldNum" sz="quarter" idx="12"/>
          </p:nvPr>
        </p:nvSpPr>
        <p:spPr/>
        <p:txBody>
          <a:bodyPr/>
          <a:lstStyle/>
          <a:p>
            <a:fld id="{D6F9D192-6C76-4102-B0D2-394FDD8C816E}" type="slidenum">
              <a:rPr lang="en-GB" smtClean="0"/>
              <a:pPr/>
              <a:t>35</a:t>
            </a:fld>
            <a:endParaRPr lang="en-GB" dirty="0"/>
          </a:p>
        </p:txBody>
      </p:sp>
    </p:spTree>
    <p:extLst>
      <p:ext uri="{BB962C8B-B14F-4D97-AF65-F5344CB8AC3E}">
        <p14:creationId xmlns:p14="http://schemas.microsoft.com/office/powerpoint/2010/main" val="3912790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bend">
            <a:extLst>
              <a:ext uri="{FF2B5EF4-FFF2-40B4-BE49-F238E27FC236}">
                <a16:creationId xmlns:a16="http://schemas.microsoft.com/office/drawing/2014/main" id="{62AF8E01-F02F-3F1B-EECD-4BBF04449B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552" y="1484784"/>
            <a:ext cx="8980927" cy="3587121"/>
          </a:xfrm>
        </p:spPr>
      </p:pic>
      <p:sp>
        <p:nvSpPr>
          <p:cNvPr id="3" name="Footer Placeholder 2">
            <a:extLst>
              <a:ext uri="{FF2B5EF4-FFF2-40B4-BE49-F238E27FC236}">
                <a16:creationId xmlns:a16="http://schemas.microsoft.com/office/drawing/2014/main" id="{F412AD0E-7EB8-A03D-F418-79031EDA3A5E}"/>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57BAC527-2199-BE9B-E83B-C3582FB56E2D}"/>
              </a:ext>
            </a:extLst>
          </p:cNvPr>
          <p:cNvSpPr>
            <a:spLocks noGrp="1"/>
          </p:cNvSpPr>
          <p:nvPr>
            <p:ph type="sldNum" sz="quarter" idx="12"/>
          </p:nvPr>
        </p:nvSpPr>
        <p:spPr/>
        <p:txBody>
          <a:bodyPr/>
          <a:lstStyle/>
          <a:p>
            <a:fld id="{D6F9D192-6C76-4102-B0D2-394FDD8C816E}" type="slidenum">
              <a:rPr lang="en-GB" smtClean="0"/>
              <a:pPr/>
              <a:t>36</a:t>
            </a:fld>
            <a:endParaRPr lang="en-GB" dirty="0"/>
          </a:p>
        </p:txBody>
      </p:sp>
    </p:spTree>
    <p:extLst>
      <p:ext uri="{BB962C8B-B14F-4D97-AF65-F5344CB8AC3E}">
        <p14:creationId xmlns:p14="http://schemas.microsoft.com/office/powerpoint/2010/main" val="1631399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formation of a rock">
            <a:extLst>
              <a:ext uri="{FF2B5EF4-FFF2-40B4-BE49-F238E27FC236}">
                <a16:creationId xmlns:a16="http://schemas.microsoft.com/office/drawing/2014/main" id="{52FC2E07-0FB4-35AF-7474-0AD232BDBB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225" y="1434210"/>
            <a:ext cx="8994050" cy="3989579"/>
          </a:xfrm>
        </p:spPr>
      </p:pic>
      <p:sp>
        <p:nvSpPr>
          <p:cNvPr id="3" name="Footer Placeholder 2">
            <a:extLst>
              <a:ext uri="{FF2B5EF4-FFF2-40B4-BE49-F238E27FC236}">
                <a16:creationId xmlns:a16="http://schemas.microsoft.com/office/drawing/2014/main" id="{B1A2B0B4-5F6F-DFA2-C339-E7D3855944B8}"/>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564E4A91-4C55-4E2C-DCE8-AC6BB60A34DD}"/>
              </a:ext>
            </a:extLst>
          </p:cNvPr>
          <p:cNvSpPr>
            <a:spLocks noGrp="1"/>
          </p:cNvSpPr>
          <p:nvPr>
            <p:ph type="sldNum" sz="quarter" idx="12"/>
          </p:nvPr>
        </p:nvSpPr>
        <p:spPr/>
        <p:txBody>
          <a:bodyPr/>
          <a:lstStyle/>
          <a:p>
            <a:fld id="{D6F9D192-6C76-4102-B0D2-394FDD8C816E}" type="slidenum">
              <a:rPr lang="en-GB" smtClean="0"/>
              <a:pPr/>
              <a:t>37</a:t>
            </a:fld>
            <a:endParaRPr lang="en-GB" dirty="0"/>
          </a:p>
        </p:txBody>
      </p:sp>
    </p:spTree>
    <p:extLst>
      <p:ext uri="{BB962C8B-B14F-4D97-AF65-F5344CB8AC3E}">
        <p14:creationId xmlns:p14="http://schemas.microsoft.com/office/powerpoint/2010/main" val="891539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cave">
            <a:extLst>
              <a:ext uri="{FF2B5EF4-FFF2-40B4-BE49-F238E27FC236}">
                <a16:creationId xmlns:a16="http://schemas.microsoft.com/office/drawing/2014/main" id="{680FED2E-7F44-2D5C-C265-EE764DD6D2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399" y="394956"/>
            <a:ext cx="8081951" cy="5426454"/>
          </a:xfrm>
        </p:spPr>
      </p:pic>
      <p:sp>
        <p:nvSpPr>
          <p:cNvPr id="3" name="Footer Placeholder 2">
            <a:extLst>
              <a:ext uri="{FF2B5EF4-FFF2-40B4-BE49-F238E27FC236}">
                <a16:creationId xmlns:a16="http://schemas.microsoft.com/office/drawing/2014/main" id="{79400A76-B937-51C8-0B39-E1C0D1F74A6A}"/>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F8AD8C89-4803-73C9-CCCE-40D50160AE81}"/>
              </a:ext>
            </a:extLst>
          </p:cNvPr>
          <p:cNvSpPr>
            <a:spLocks noGrp="1"/>
          </p:cNvSpPr>
          <p:nvPr>
            <p:ph type="sldNum" sz="quarter" idx="12"/>
          </p:nvPr>
        </p:nvSpPr>
        <p:spPr/>
        <p:txBody>
          <a:bodyPr/>
          <a:lstStyle/>
          <a:p>
            <a:fld id="{D6F9D192-6C76-4102-B0D2-394FDD8C816E}" type="slidenum">
              <a:rPr lang="en-GB" smtClean="0"/>
              <a:pPr/>
              <a:t>38</a:t>
            </a:fld>
            <a:endParaRPr lang="en-GB" dirty="0"/>
          </a:p>
        </p:txBody>
      </p:sp>
      <p:sp>
        <p:nvSpPr>
          <p:cNvPr id="7" name="TextBox 6">
            <a:extLst>
              <a:ext uri="{FF2B5EF4-FFF2-40B4-BE49-F238E27FC236}">
                <a16:creationId xmlns:a16="http://schemas.microsoft.com/office/drawing/2014/main" id="{E8EF75AE-B7F4-C25B-668D-1A0C8A9BAF46}"/>
              </a:ext>
            </a:extLst>
          </p:cNvPr>
          <p:cNvSpPr txBox="1"/>
          <p:nvPr/>
        </p:nvSpPr>
        <p:spPr>
          <a:xfrm>
            <a:off x="2555775" y="5876613"/>
            <a:ext cx="4032448" cy="369332"/>
          </a:xfrm>
          <a:prstGeom prst="rect">
            <a:avLst/>
          </a:prstGeom>
          <a:noFill/>
        </p:spPr>
        <p:txBody>
          <a:bodyPr wrap="square" rtlCol="0">
            <a:spAutoFit/>
          </a:bodyPr>
          <a:lstStyle/>
          <a:p>
            <a:r>
              <a:rPr lang="en-US" dirty="0"/>
              <a:t>Clay fall above breach – 9</a:t>
            </a:r>
            <a:r>
              <a:rPr lang="en-US" baseline="30000" dirty="0"/>
              <a:t>th</a:t>
            </a:r>
            <a:r>
              <a:rPr lang="en-US" dirty="0"/>
              <a:t> July 1974</a:t>
            </a:r>
            <a:endParaRPr lang="en-GB" dirty="0"/>
          </a:p>
        </p:txBody>
      </p:sp>
    </p:spTree>
    <p:extLst>
      <p:ext uri="{BB962C8B-B14F-4D97-AF65-F5344CB8AC3E}">
        <p14:creationId xmlns:p14="http://schemas.microsoft.com/office/powerpoint/2010/main" val="3952075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DF6AB-6809-174D-3C1E-3095ECF917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46F7A5-02FA-B1A3-AFC9-4FF2367E7EEC}"/>
              </a:ext>
            </a:extLst>
          </p:cNvPr>
          <p:cNvSpPr>
            <a:spLocks noGrp="1"/>
          </p:cNvSpPr>
          <p:nvPr>
            <p:ph type="title"/>
          </p:nvPr>
        </p:nvSpPr>
        <p:spPr/>
        <p:txBody>
          <a:bodyPr>
            <a:normAutofit/>
          </a:bodyPr>
          <a:lstStyle/>
          <a:p>
            <a:r>
              <a:rPr lang="en-US" dirty="0"/>
              <a:t>Tunnel Aftermath</a:t>
            </a:r>
            <a:endParaRPr lang="en-GB" dirty="0"/>
          </a:p>
        </p:txBody>
      </p:sp>
      <p:sp>
        <p:nvSpPr>
          <p:cNvPr id="3" name="Content Placeholder 2">
            <a:extLst>
              <a:ext uri="{FF2B5EF4-FFF2-40B4-BE49-F238E27FC236}">
                <a16:creationId xmlns:a16="http://schemas.microsoft.com/office/drawing/2014/main" id="{B9AB74C0-BF81-A635-8B15-CC493D3190A2}"/>
              </a:ext>
            </a:extLst>
          </p:cNvPr>
          <p:cNvSpPr>
            <a:spLocks noGrp="1"/>
          </p:cNvSpPr>
          <p:nvPr>
            <p:ph idx="1"/>
          </p:nvPr>
        </p:nvSpPr>
        <p:spPr/>
        <p:txBody>
          <a:bodyPr/>
          <a:lstStyle/>
          <a:p>
            <a:pPr lvl="1"/>
            <a:r>
              <a:rPr lang="en-US" dirty="0"/>
              <a:t>Power and other services had to be rerouted (cables were next to Blocks C and D)</a:t>
            </a:r>
          </a:p>
          <a:p>
            <a:pPr lvl="2"/>
            <a:r>
              <a:rPr lang="en-US" dirty="0"/>
              <a:t>There was a small substation nearby</a:t>
            </a:r>
          </a:p>
          <a:p>
            <a:pPr lvl="1"/>
            <a:r>
              <a:rPr lang="en-US" dirty="0"/>
              <a:t>The University computer was moved from the western end of Block A, to the only other air-conditioned area, at the eastern end</a:t>
            </a:r>
          </a:p>
          <a:p>
            <a:pPr lvl="2"/>
            <a:r>
              <a:rPr lang="en-US" dirty="0"/>
              <a:t>This was cramped but manageable</a:t>
            </a:r>
          </a:p>
          <a:p>
            <a:pPr lvl="2"/>
            <a:r>
              <a:rPr lang="en-US" dirty="0"/>
              <a:t>It was moved back in 1975-76, in time for a new computer anyway</a:t>
            </a:r>
          </a:p>
          <a:p>
            <a:pPr lvl="1"/>
            <a:r>
              <a:rPr lang="en-US" dirty="0"/>
              <a:t>Monitoring for cracks was set up in the Cornwallis building and in Rutherford College</a:t>
            </a:r>
          </a:p>
          <a:p>
            <a:pPr lvl="2"/>
            <a:r>
              <a:rPr lang="en-US" dirty="0"/>
              <a:t>Glass tubes fixed across existing cracks to give early warning</a:t>
            </a:r>
            <a:endParaRPr lang="en-GB" dirty="0"/>
          </a:p>
        </p:txBody>
      </p:sp>
      <p:sp>
        <p:nvSpPr>
          <p:cNvPr id="4" name="Footer Placeholder 3">
            <a:extLst>
              <a:ext uri="{FF2B5EF4-FFF2-40B4-BE49-F238E27FC236}">
                <a16:creationId xmlns:a16="http://schemas.microsoft.com/office/drawing/2014/main" id="{EC93C6A7-5B5B-2C66-57D4-5FA0455D4CE6}"/>
              </a:ext>
            </a:extLst>
          </p:cNvPr>
          <p:cNvSpPr>
            <a:spLocks noGrp="1"/>
          </p:cNvSpPr>
          <p:nvPr>
            <p:ph type="ftr" sz="quarter" idx="11"/>
          </p:nvPr>
        </p:nvSpPr>
        <p:spPr/>
        <p:txBody>
          <a:bodyPr/>
          <a:lstStyle/>
          <a:p>
            <a:r>
              <a:rPr lang="en-GB"/>
              <a:t>UKCMove</a:t>
            </a:r>
          </a:p>
        </p:txBody>
      </p:sp>
      <p:sp>
        <p:nvSpPr>
          <p:cNvPr id="5" name="Slide Number Placeholder 4">
            <a:extLst>
              <a:ext uri="{FF2B5EF4-FFF2-40B4-BE49-F238E27FC236}">
                <a16:creationId xmlns:a16="http://schemas.microsoft.com/office/drawing/2014/main" id="{C54FB7C4-505E-6823-05A3-4A455DA5ADED}"/>
              </a:ext>
            </a:extLst>
          </p:cNvPr>
          <p:cNvSpPr>
            <a:spLocks noGrp="1"/>
          </p:cNvSpPr>
          <p:nvPr>
            <p:ph type="sldNum" sz="quarter" idx="12"/>
          </p:nvPr>
        </p:nvSpPr>
        <p:spPr/>
        <p:txBody>
          <a:bodyPr/>
          <a:lstStyle/>
          <a:p>
            <a:fld id="{D6F9D192-6C76-4102-B0D2-394FDD8C816E}" type="slidenum">
              <a:rPr lang="en-GB" smtClean="0"/>
              <a:pPr/>
              <a:t>39</a:t>
            </a:fld>
            <a:endParaRPr lang="en-GB"/>
          </a:p>
        </p:txBody>
      </p:sp>
    </p:spTree>
    <p:extLst>
      <p:ext uri="{BB962C8B-B14F-4D97-AF65-F5344CB8AC3E}">
        <p14:creationId xmlns:p14="http://schemas.microsoft.com/office/powerpoint/2010/main" val="281363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52757-10C3-D218-FF85-8325C125D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100D1-D5B7-F138-1E04-F652B96D983B}"/>
              </a:ext>
            </a:extLst>
          </p:cNvPr>
          <p:cNvSpPr>
            <a:spLocks noGrp="1"/>
          </p:cNvSpPr>
          <p:nvPr>
            <p:ph type="title"/>
          </p:nvPr>
        </p:nvSpPr>
        <p:spPr/>
        <p:txBody>
          <a:bodyPr/>
          <a:lstStyle/>
          <a:p>
            <a:r>
              <a:rPr lang="en-GB" dirty="0"/>
              <a:t>The Choice of Site</a:t>
            </a:r>
          </a:p>
        </p:txBody>
      </p:sp>
      <p:sp>
        <p:nvSpPr>
          <p:cNvPr id="3" name="Content Placeholder 2">
            <a:extLst>
              <a:ext uri="{FF2B5EF4-FFF2-40B4-BE49-F238E27FC236}">
                <a16:creationId xmlns:a16="http://schemas.microsoft.com/office/drawing/2014/main" id="{CF504C5E-57DA-0798-73B9-20977F49F163}"/>
              </a:ext>
            </a:extLst>
          </p:cNvPr>
          <p:cNvSpPr>
            <a:spLocks noGrp="1"/>
          </p:cNvSpPr>
          <p:nvPr>
            <p:ph idx="1"/>
          </p:nvPr>
        </p:nvSpPr>
        <p:spPr>
          <a:xfrm>
            <a:off x="628650" y="1460500"/>
            <a:ext cx="7886700" cy="2256532"/>
          </a:xfrm>
        </p:spPr>
        <p:txBody>
          <a:bodyPr/>
          <a:lstStyle/>
          <a:p>
            <a:r>
              <a:rPr lang="en-US" dirty="0"/>
              <a:t>A university in Kent had been suggested for a very long time, but this gained impetus in the late 1950s</a:t>
            </a:r>
          </a:p>
          <a:p>
            <a:endParaRPr lang="en-US" dirty="0"/>
          </a:p>
        </p:txBody>
      </p:sp>
      <p:sp>
        <p:nvSpPr>
          <p:cNvPr id="4" name="Footer Placeholder 3">
            <a:extLst>
              <a:ext uri="{FF2B5EF4-FFF2-40B4-BE49-F238E27FC236}">
                <a16:creationId xmlns:a16="http://schemas.microsoft.com/office/drawing/2014/main" id="{F006514A-2919-33FC-F814-4AA3925211F3}"/>
              </a:ext>
            </a:extLst>
          </p:cNvPr>
          <p:cNvSpPr>
            <a:spLocks noGrp="1"/>
          </p:cNvSpPr>
          <p:nvPr>
            <p:ph type="ftr" sz="quarter" idx="11"/>
          </p:nvPr>
        </p:nvSpPr>
        <p:spPr/>
        <p:txBody>
          <a:bodyPr/>
          <a:lstStyle/>
          <a:p>
            <a:r>
              <a:rPr lang="en-GB"/>
              <a:t>UKCMove</a:t>
            </a:r>
            <a:endParaRPr lang="en-GB" dirty="0"/>
          </a:p>
        </p:txBody>
      </p:sp>
      <p:sp>
        <p:nvSpPr>
          <p:cNvPr id="5" name="Slide Number Placeholder 4">
            <a:extLst>
              <a:ext uri="{FF2B5EF4-FFF2-40B4-BE49-F238E27FC236}">
                <a16:creationId xmlns:a16="http://schemas.microsoft.com/office/drawing/2014/main" id="{22B1A662-56D7-3475-9AFE-8EE2C9735AA9}"/>
              </a:ext>
            </a:extLst>
          </p:cNvPr>
          <p:cNvSpPr>
            <a:spLocks noGrp="1"/>
          </p:cNvSpPr>
          <p:nvPr>
            <p:ph type="sldNum" sz="quarter" idx="12"/>
          </p:nvPr>
        </p:nvSpPr>
        <p:spPr/>
        <p:txBody>
          <a:bodyPr/>
          <a:lstStyle/>
          <a:p>
            <a:fld id="{D6F9D192-6C76-4102-B0D2-394FDD8C816E}" type="slidenum">
              <a:rPr lang="en-GB" smtClean="0"/>
              <a:pPr/>
              <a:t>4</a:t>
            </a:fld>
            <a:endParaRPr lang="en-GB" dirty="0"/>
          </a:p>
        </p:txBody>
      </p:sp>
      <p:sp>
        <p:nvSpPr>
          <p:cNvPr id="6" name="TextBox 5">
            <a:extLst>
              <a:ext uri="{FF2B5EF4-FFF2-40B4-BE49-F238E27FC236}">
                <a16:creationId xmlns:a16="http://schemas.microsoft.com/office/drawing/2014/main" id="{0D60434B-22D1-9928-DD8A-42679F543FAF}"/>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2</a:t>
            </a:r>
            <a:endParaRPr lang="en-GB" dirty="0"/>
          </a:p>
        </p:txBody>
      </p:sp>
      <p:pic>
        <p:nvPicPr>
          <p:cNvPr id="8" name="Picture 7" descr="A close-up of a book&#10;&#10;AI-generated content may be incorrect.">
            <a:extLst>
              <a:ext uri="{FF2B5EF4-FFF2-40B4-BE49-F238E27FC236}">
                <a16:creationId xmlns:a16="http://schemas.microsoft.com/office/drawing/2014/main" id="{C6FDD1A2-B0E3-F2F4-1BBA-9CA312732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978624"/>
            <a:ext cx="2936337" cy="4260568"/>
          </a:xfrm>
          <a:prstGeom prst="rect">
            <a:avLst/>
          </a:prstGeom>
        </p:spPr>
      </p:pic>
      <p:sp>
        <p:nvSpPr>
          <p:cNvPr id="10" name="TextBox 9">
            <a:extLst>
              <a:ext uri="{FF2B5EF4-FFF2-40B4-BE49-F238E27FC236}">
                <a16:creationId xmlns:a16="http://schemas.microsoft.com/office/drawing/2014/main" id="{A2298FA2-E6D8-9C96-D7F2-C41BCB9FC57A}"/>
              </a:ext>
            </a:extLst>
          </p:cNvPr>
          <p:cNvSpPr txBox="1"/>
          <p:nvPr/>
        </p:nvSpPr>
        <p:spPr>
          <a:xfrm>
            <a:off x="603115" y="2147371"/>
            <a:ext cx="5049005" cy="4247317"/>
          </a:xfrm>
          <a:prstGeom prst="rect">
            <a:avLst/>
          </a:prstGeom>
          <a:noFill/>
        </p:spPr>
        <p:txBody>
          <a:bodyPr wrap="square" rtlCol="0">
            <a:spAutoFit/>
          </a:bodyPr>
          <a:lstStyle/>
          <a:p>
            <a:pPr marL="285750" indent="-285750">
              <a:buFont typeface="Arial" panose="020B0604020202020204" pitchFamily="34" charset="0"/>
              <a:buChar char="•"/>
            </a:pPr>
            <a:r>
              <a:rPr lang="en-US" dirty="0"/>
              <a:t>One reason was the impending 18 year olds from the ‘baby boom’</a:t>
            </a:r>
          </a:p>
          <a:p>
            <a:pPr marL="285750" indent="-285750">
              <a:buFont typeface="Arial" panose="020B0604020202020204" pitchFamily="34" charset="0"/>
              <a:buChar char="•"/>
            </a:pPr>
            <a:r>
              <a:rPr lang="en-US" dirty="0"/>
              <a:t>There was a preference for somewhere central or easterly, as a clear separation from London, if possible with cultural significance</a:t>
            </a:r>
          </a:p>
          <a:p>
            <a:pPr marL="742950" lvl="1" indent="-285750">
              <a:buFont typeface="Arial" panose="020B0604020202020204" pitchFamily="34" charset="0"/>
              <a:buChar char="•"/>
            </a:pPr>
            <a:r>
              <a:rPr lang="en-US" dirty="0"/>
              <a:t>Note that the University of Sussex is about as far away from London as possible, despite the reputation of Brighton as “…a town that always looks as if it is helping the police with their inquiries”</a:t>
            </a:r>
          </a:p>
          <a:p>
            <a:pPr marL="285750" indent="-285750">
              <a:buFont typeface="Arial" panose="020B0604020202020204" pitchFamily="34" charset="0"/>
              <a:buChar char="•"/>
            </a:pPr>
            <a:r>
              <a:rPr lang="en-US" dirty="0"/>
              <a:t>Bids were put in by many places, </a:t>
            </a:r>
            <a:r>
              <a:rPr lang="en-US" i="1" dirty="0"/>
              <a:t>inter alia</a:t>
            </a:r>
            <a:r>
              <a:rPr lang="en-US" dirty="0"/>
              <a:t> Ashford, Dover, Folkestone, Maidstone, Margate (</a:t>
            </a:r>
            <a:r>
              <a:rPr lang="en-US" dirty="0" err="1"/>
              <a:t>Manston</a:t>
            </a:r>
            <a:r>
              <a:rPr lang="en-US" dirty="0"/>
              <a:t>) and Ramsgate (Ramsgate airport)</a:t>
            </a:r>
          </a:p>
        </p:txBody>
      </p:sp>
    </p:spTree>
    <p:extLst>
      <p:ext uri="{BB962C8B-B14F-4D97-AF65-F5344CB8AC3E}">
        <p14:creationId xmlns:p14="http://schemas.microsoft.com/office/powerpoint/2010/main" val="159687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A28E-0452-D8A7-1472-40CFD4365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99A96-D1F5-99C1-1CAF-C00B200B98D2}"/>
              </a:ext>
            </a:extLst>
          </p:cNvPr>
          <p:cNvSpPr>
            <a:spLocks noGrp="1"/>
          </p:cNvSpPr>
          <p:nvPr>
            <p:ph type="title"/>
          </p:nvPr>
        </p:nvSpPr>
        <p:spPr/>
        <p:txBody>
          <a:bodyPr>
            <a:normAutofit/>
          </a:bodyPr>
          <a:lstStyle/>
          <a:p>
            <a:r>
              <a:rPr lang="en-US" dirty="0"/>
              <a:t>The Present</a:t>
            </a:r>
            <a:endParaRPr lang="en-GB" dirty="0"/>
          </a:p>
        </p:txBody>
      </p:sp>
      <p:sp>
        <p:nvSpPr>
          <p:cNvPr id="3" name="Content Placeholder 2">
            <a:extLst>
              <a:ext uri="{FF2B5EF4-FFF2-40B4-BE49-F238E27FC236}">
                <a16:creationId xmlns:a16="http://schemas.microsoft.com/office/drawing/2014/main" id="{8AF47CD3-9624-FE7E-7D81-08F0435641EC}"/>
              </a:ext>
            </a:extLst>
          </p:cNvPr>
          <p:cNvSpPr>
            <a:spLocks noGrp="1"/>
          </p:cNvSpPr>
          <p:nvPr>
            <p:ph idx="1"/>
          </p:nvPr>
        </p:nvSpPr>
        <p:spPr>
          <a:xfrm>
            <a:off x="628650" y="1051941"/>
            <a:ext cx="7886700" cy="4704804"/>
          </a:xfrm>
        </p:spPr>
        <p:txBody>
          <a:bodyPr/>
          <a:lstStyle/>
          <a:p>
            <a:pPr lvl="1"/>
            <a:r>
              <a:rPr lang="en-US" dirty="0"/>
              <a:t>Engineers were careful to stabilize stresses in the clay in both horizontal and vertical directions</a:t>
            </a:r>
          </a:p>
          <a:p>
            <a:pPr lvl="1"/>
            <a:r>
              <a:rPr lang="en-US" dirty="0"/>
              <a:t>They were confident that there were no other problems</a:t>
            </a:r>
          </a:p>
          <a:p>
            <a:pPr lvl="1"/>
            <a:endParaRPr lang="en-US" dirty="0"/>
          </a:p>
          <a:p>
            <a:pPr lvl="1"/>
            <a:r>
              <a:rPr lang="en-US" dirty="0"/>
              <a:t>If any building were to take place further down the hill, on the line of the tunnel, then that would require more filling with PFA or similar</a:t>
            </a:r>
          </a:p>
          <a:p>
            <a:pPr lvl="1"/>
            <a:r>
              <a:rPr lang="en-US" dirty="0"/>
              <a:t>It was recommended that the portion of the tunnel crossing surface and foul water sewers be filled, but it is unclear if this was done</a:t>
            </a:r>
          </a:p>
          <a:p>
            <a:pPr lvl="1"/>
            <a:endParaRPr lang="en-GB" dirty="0"/>
          </a:p>
          <a:p>
            <a:pPr lvl="1"/>
            <a:r>
              <a:rPr lang="en-GB" dirty="0"/>
              <a:t>After about 15 years with no significant movement, the Cornwallis South West wing was built, straddling the tunnel</a:t>
            </a:r>
          </a:p>
          <a:p>
            <a:pPr lvl="1"/>
            <a:r>
              <a:rPr lang="en-GB" dirty="0"/>
              <a:t>The link bridge was also rebuilt</a:t>
            </a:r>
          </a:p>
          <a:p>
            <a:pPr lvl="1"/>
            <a:r>
              <a:rPr lang="en-US" dirty="0"/>
              <a:t>The Footsteps path closely follows the line of the tunnel between Cornwallis and the vicinity of Senate</a:t>
            </a:r>
            <a:endParaRPr lang="en-GB" dirty="0"/>
          </a:p>
        </p:txBody>
      </p:sp>
      <p:sp>
        <p:nvSpPr>
          <p:cNvPr id="4" name="Footer Placeholder 3">
            <a:extLst>
              <a:ext uri="{FF2B5EF4-FFF2-40B4-BE49-F238E27FC236}">
                <a16:creationId xmlns:a16="http://schemas.microsoft.com/office/drawing/2014/main" id="{E1D452AA-E2CC-A8A5-4CEF-15348EE38313}"/>
              </a:ext>
            </a:extLst>
          </p:cNvPr>
          <p:cNvSpPr>
            <a:spLocks noGrp="1"/>
          </p:cNvSpPr>
          <p:nvPr>
            <p:ph type="ftr" sz="quarter" idx="11"/>
          </p:nvPr>
        </p:nvSpPr>
        <p:spPr/>
        <p:txBody>
          <a:bodyPr/>
          <a:lstStyle/>
          <a:p>
            <a:r>
              <a:rPr lang="en-GB"/>
              <a:t>UKCMove</a:t>
            </a:r>
          </a:p>
        </p:txBody>
      </p:sp>
      <p:sp>
        <p:nvSpPr>
          <p:cNvPr id="5" name="Slide Number Placeholder 4">
            <a:extLst>
              <a:ext uri="{FF2B5EF4-FFF2-40B4-BE49-F238E27FC236}">
                <a16:creationId xmlns:a16="http://schemas.microsoft.com/office/drawing/2014/main" id="{6C2DA5C0-3E31-FCB0-00EB-CEA2557218C6}"/>
              </a:ext>
            </a:extLst>
          </p:cNvPr>
          <p:cNvSpPr>
            <a:spLocks noGrp="1"/>
          </p:cNvSpPr>
          <p:nvPr>
            <p:ph type="sldNum" sz="quarter" idx="12"/>
          </p:nvPr>
        </p:nvSpPr>
        <p:spPr/>
        <p:txBody>
          <a:bodyPr/>
          <a:lstStyle/>
          <a:p>
            <a:fld id="{D6F9D192-6C76-4102-B0D2-394FDD8C816E}" type="slidenum">
              <a:rPr lang="en-GB" smtClean="0"/>
              <a:pPr/>
              <a:t>40</a:t>
            </a:fld>
            <a:endParaRPr lang="en-GB"/>
          </a:p>
        </p:txBody>
      </p:sp>
      <p:sp>
        <p:nvSpPr>
          <p:cNvPr id="6" name="TextBox 5">
            <a:extLst>
              <a:ext uri="{FF2B5EF4-FFF2-40B4-BE49-F238E27FC236}">
                <a16:creationId xmlns:a16="http://schemas.microsoft.com/office/drawing/2014/main" id="{EB56C0B8-4C30-4F9D-2AEE-FFB17BEC7264}"/>
              </a:ext>
            </a:extLst>
          </p:cNvPr>
          <p:cNvSpPr txBox="1"/>
          <p:nvPr/>
        </p:nvSpPr>
        <p:spPr>
          <a:xfrm>
            <a:off x="3195786" y="5517232"/>
            <a:ext cx="2752428" cy="769441"/>
          </a:xfrm>
          <a:prstGeom prst="rect">
            <a:avLst/>
          </a:prstGeom>
          <a:noFill/>
        </p:spPr>
        <p:txBody>
          <a:bodyPr wrap="square" rtlCol="0">
            <a:spAutoFit/>
          </a:bodyPr>
          <a:lstStyle/>
          <a:p>
            <a:r>
              <a:rPr lang="en-US" sz="4400" b="1" dirty="0">
                <a:solidFill>
                  <a:srgbClr val="FF0000"/>
                </a:solidFill>
              </a:rPr>
              <a:t>THE END</a:t>
            </a:r>
            <a:endParaRPr lang="en-GB" sz="4400" b="1" dirty="0">
              <a:solidFill>
                <a:srgbClr val="FF0000"/>
              </a:solidFill>
            </a:endParaRPr>
          </a:p>
        </p:txBody>
      </p:sp>
      <p:sp>
        <p:nvSpPr>
          <p:cNvPr id="7" name="TextBox 6">
            <a:extLst>
              <a:ext uri="{FF2B5EF4-FFF2-40B4-BE49-F238E27FC236}">
                <a16:creationId xmlns:a16="http://schemas.microsoft.com/office/drawing/2014/main" id="{51A6F1E2-91D6-3784-5B75-85BE59FBA247}"/>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1</a:t>
            </a:r>
            <a:endParaRPr lang="en-GB" dirty="0"/>
          </a:p>
        </p:txBody>
      </p:sp>
    </p:spTree>
    <p:extLst>
      <p:ext uri="{BB962C8B-B14F-4D97-AF65-F5344CB8AC3E}">
        <p14:creationId xmlns:p14="http://schemas.microsoft.com/office/powerpoint/2010/main" val="33849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A7E52-E6E3-76EE-830E-0C464F629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244C5-C6BA-8860-668A-C1512F04247D}"/>
              </a:ext>
            </a:extLst>
          </p:cNvPr>
          <p:cNvSpPr>
            <a:spLocks noGrp="1"/>
          </p:cNvSpPr>
          <p:nvPr>
            <p:ph type="title"/>
          </p:nvPr>
        </p:nvSpPr>
        <p:spPr/>
        <p:txBody>
          <a:bodyPr>
            <a:normAutofit/>
          </a:bodyPr>
          <a:lstStyle/>
          <a:p>
            <a:r>
              <a:rPr lang="en-US" dirty="0" err="1"/>
              <a:t>Ackowledgements</a:t>
            </a:r>
            <a:endParaRPr lang="en-GB" dirty="0"/>
          </a:p>
        </p:txBody>
      </p:sp>
      <p:sp>
        <p:nvSpPr>
          <p:cNvPr id="3" name="Content Placeholder 2">
            <a:extLst>
              <a:ext uri="{FF2B5EF4-FFF2-40B4-BE49-F238E27FC236}">
                <a16:creationId xmlns:a16="http://schemas.microsoft.com/office/drawing/2014/main" id="{6DF1241B-C6CE-3A17-5401-296CD2884D7F}"/>
              </a:ext>
            </a:extLst>
          </p:cNvPr>
          <p:cNvSpPr>
            <a:spLocks noGrp="1"/>
          </p:cNvSpPr>
          <p:nvPr>
            <p:ph idx="1"/>
          </p:nvPr>
        </p:nvSpPr>
        <p:spPr>
          <a:xfrm>
            <a:off x="628650" y="1124744"/>
            <a:ext cx="7886700" cy="5040560"/>
          </a:xfrm>
        </p:spPr>
        <p:txBody>
          <a:bodyPr>
            <a:normAutofit lnSpcReduction="10000"/>
          </a:bodyPr>
          <a:lstStyle/>
          <a:p>
            <a:pPr lvl="1"/>
            <a:r>
              <a:rPr lang="en-US" dirty="0"/>
              <a:t>Thanks are due to the following:</a:t>
            </a:r>
          </a:p>
          <a:p>
            <a:pPr lvl="2"/>
            <a:r>
              <a:rPr lang="en-US" dirty="0"/>
              <a:t>The University of Kent</a:t>
            </a:r>
          </a:p>
          <a:p>
            <a:pPr lvl="2"/>
            <a:r>
              <a:rPr lang="en-US" dirty="0"/>
              <a:t>Jamie Angus-Whiteoak</a:t>
            </a:r>
          </a:p>
          <a:p>
            <a:pPr lvl="2"/>
            <a:r>
              <a:rPr lang="en-US" dirty="0"/>
              <a:t>Peter Brown</a:t>
            </a:r>
          </a:p>
          <a:p>
            <a:pPr lvl="2"/>
            <a:r>
              <a:rPr lang="en-US" dirty="0"/>
              <a:t>Derek Butler</a:t>
            </a:r>
          </a:p>
          <a:p>
            <a:pPr lvl="2"/>
            <a:r>
              <a:rPr lang="en-US" dirty="0"/>
              <a:t>Richard Collier</a:t>
            </a:r>
          </a:p>
          <a:p>
            <a:pPr lvl="2"/>
            <a:r>
              <a:rPr lang="en-US" dirty="0"/>
              <a:t>Chris Dawson</a:t>
            </a:r>
          </a:p>
          <a:p>
            <a:pPr lvl="2"/>
            <a:r>
              <a:rPr lang="en-US" dirty="0"/>
              <a:t>Paddy Farrell</a:t>
            </a:r>
          </a:p>
          <a:p>
            <a:pPr lvl="2"/>
            <a:r>
              <a:rPr lang="en-US" dirty="0"/>
              <a:t>Ray Glover</a:t>
            </a:r>
          </a:p>
          <a:p>
            <a:pPr lvl="2"/>
            <a:r>
              <a:rPr lang="en-US" dirty="0"/>
              <a:t>Tony McDonnell</a:t>
            </a:r>
          </a:p>
          <a:p>
            <a:pPr lvl="2"/>
            <a:r>
              <a:rPr lang="en-US" dirty="0"/>
              <a:t>Ian McWhirter</a:t>
            </a:r>
          </a:p>
          <a:p>
            <a:pPr lvl="2"/>
            <a:r>
              <a:rPr lang="en-US" dirty="0"/>
              <a:t>Ted Parker</a:t>
            </a:r>
          </a:p>
          <a:p>
            <a:pPr lvl="2"/>
            <a:r>
              <a:rPr lang="en-US" dirty="0"/>
              <a:t>Mohamed Sobhy</a:t>
            </a:r>
          </a:p>
          <a:p>
            <a:pPr lvl="2"/>
            <a:endParaRPr lang="en-US" dirty="0"/>
          </a:p>
          <a:p>
            <a:pPr lvl="1"/>
            <a:r>
              <a:rPr lang="en-US" dirty="0"/>
              <a:t>There are no doubt others that I have forgotten, and I </a:t>
            </a:r>
            <a:r>
              <a:rPr lang="en-US" dirty="0" err="1"/>
              <a:t>apologise</a:t>
            </a:r>
            <a:r>
              <a:rPr lang="en-US" dirty="0"/>
              <a:t> to them!</a:t>
            </a:r>
            <a:endParaRPr lang="en-GB" dirty="0"/>
          </a:p>
        </p:txBody>
      </p:sp>
      <p:sp>
        <p:nvSpPr>
          <p:cNvPr id="4" name="Footer Placeholder 3">
            <a:extLst>
              <a:ext uri="{FF2B5EF4-FFF2-40B4-BE49-F238E27FC236}">
                <a16:creationId xmlns:a16="http://schemas.microsoft.com/office/drawing/2014/main" id="{0C070328-F9CF-9AFE-FFE1-75E5AAEC00C9}"/>
              </a:ext>
            </a:extLst>
          </p:cNvPr>
          <p:cNvSpPr>
            <a:spLocks noGrp="1"/>
          </p:cNvSpPr>
          <p:nvPr>
            <p:ph type="ftr" sz="quarter" idx="11"/>
          </p:nvPr>
        </p:nvSpPr>
        <p:spPr/>
        <p:txBody>
          <a:bodyPr/>
          <a:lstStyle/>
          <a:p>
            <a:r>
              <a:rPr lang="en-GB"/>
              <a:t>UKCMove</a:t>
            </a:r>
          </a:p>
        </p:txBody>
      </p:sp>
      <p:sp>
        <p:nvSpPr>
          <p:cNvPr id="5" name="Slide Number Placeholder 4">
            <a:extLst>
              <a:ext uri="{FF2B5EF4-FFF2-40B4-BE49-F238E27FC236}">
                <a16:creationId xmlns:a16="http://schemas.microsoft.com/office/drawing/2014/main" id="{471220B5-3459-491F-A9DC-74F7B232A68E}"/>
              </a:ext>
            </a:extLst>
          </p:cNvPr>
          <p:cNvSpPr>
            <a:spLocks noGrp="1"/>
          </p:cNvSpPr>
          <p:nvPr>
            <p:ph type="sldNum" sz="quarter" idx="12"/>
          </p:nvPr>
        </p:nvSpPr>
        <p:spPr/>
        <p:txBody>
          <a:bodyPr/>
          <a:lstStyle/>
          <a:p>
            <a:fld id="{D6F9D192-6C76-4102-B0D2-394FDD8C816E}" type="slidenum">
              <a:rPr lang="en-GB" smtClean="0"/>
              <a:pPr/>
              <a:t>41</a:t>
            </a:fld>
            <a:endParaRPr lang="en-GB"/>
          </a:p>
        </p:txBody>
      </p:sp>
    </p:spTree>
    <p:extLst>
      <p:ext uri="{BB962C8B-B14F-4D97-AF65-F5344CB8AC3E}">
        <p14:creationId xmlns:p14="http://schemas.microsoft.com/office/powerpoint/2010/main" val="610119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674C9-70A8-AD48-1A05-6EAAEA5FA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C7AA9-B7E1-FE13-885F-9C04F41D3B62}"/>
              </a:ext>
            </a:extLst>
          </p:cNvPr>
          <p:cNvSpPr>
            <a:spLocks noGrp="1"/>
          </p:cNvSpPr>
          <p:nvPr>
            <p:ph type="title"/>
          </p:nvPr>
        </p:nvSpPr>
        <p:spPr/>
        <p:txBody>
          <a:bodyPr>
            <a:normAutofit/>
          </a:bodyPr>
          <a:lstStyle/>
          <a:p>
            <a:r>
              <a:rPr lang="en-US" dirty="0"/>
              <a:t>References</a:t>
            </a:r>
            <a:endParaRPr lang="en-GB" dirty="0"/>
          </a:p>
        </p:txBody>
      </p:sp>
      <p:sp>
        <p:nvSpPr>
          <p:cNvPr id="3" name="Content Placeholder 2">
            <a:extLst>
              <a:ext uri="{FF2B5EF4-FFF2-40B4-BE49-F238E27FC236}">
                <a16:creationId xmlns:a16="http://schemas.microsoft.com/office/drawing/2014/main" id="{D0FB6839-DC39-55DB-0D95-FFFA029B70F8}"/>
              </a:ext>
            </a:extLst>
          </p:cNvPr>
          <p:cNvSpPr>
            <a:spLocks noGrp="1"/>
          </p:cNvSpPr>
          <p:nvPr>
            <p:ph idx="1"/>
          </p:nvPr>
        </p:nvSpPr>
        <p:spPr/>
        <p:txBody>
          <a:bodyPr/>
          <a:lstStyle/>
          <a:p>
            <a:pPr lvl="1"/>
            <a:r>
              <a:rPr lang="en-US" dirty="0"/>
              <a:t>There are many references, and most of them are accessible on the Internet</a:t>
            </a:r>
          </a:p>
          <a:p>
            <a:pPr lvl="1"/>
            <a:r>
              <a:rPr lang="en-US" dirty="0"/>
              <a:t>Rather than provide links here (which would be tedious to use), I have set up a web page containing links to references, as well as other supporting material</a:t>
            </a:r>
          </a:p>
          <a:p>
            <a:pPr lvl="1"/>
            <a:endParaRPr lang="en-US" dirty="0"/>
          </a:p>
          <a:p>
            <a:pPr lvl="1"/>
            <a:r>
              <a:rPr lang="en-US" dirty="0"/>
              <a:t>The web page is here:</a:t>
            </a:r>
          </a:p>
          <a:p>
            <a:pPr lvl="1"/>
            <a:endParaRPr lang="en-US" dirty="0"/>
          </a:p>
          <a:p>
            <a:pPr marL="342900" lvl="1" indent="0" algn="ctr">
              <a:buNone/>
            </a:pPr>
            <a:r>
              <a:rPr lang="en-GB" sz="2800" b="1" dirty="0">
                <a:solidFill>
                  <a:srgbClr val="FF0000"/>
                </a:solidFill>
                <a:latin typeface="Arial" panose="020B0604020202020204" pitchFamily="34" charset="0"/>
                <a:cs typeface="Arial" panose="020B0604020202020204" pitchFamily="34" charset="0"/>
                <a:hlinkClick r:id="rId2"/>
              </a:rPr>
              <a:t>http://ukcmove.bobeager.uk</a:t>
            </a:r>
            <a:endParaRPr lang="en-GB" sz="2800" b="1" dirty="0">
              <a:solidFill>
                <a:srgbClr val="FF0000"/>
              </a:solidFill>
              <a:latin typeface="Arial" panose="020B0604020202020204" pitchFamily="34" charset="0"/>
              <a:cs typeface="Arial" panose="020B0604020202020204" pitchFamily="34" charset="0"/>
            </a:endParaRPr>
          </a:p>
          <a:p>
            <a:pPr lvl="1"/>
            <a:endParaRPr lang="en-GB" dirty="0"/>
          </a:p>
        </p:txBody>
      </p:sp>
      <p:sp>
        <p:nvSpPr>
          <p:cNvPr id="4" name="Footer Placeholder 3">
            <a:extLst>
              <a:ext uri="{FF2B5EF4-FFF2-40B4-BE49-F238E27FC236}">
                <a16:creationId xmlns:a16="http://schemas.microsoft.com/office/drawing/2014/main" id="{FC968F20-127E-D33E-315A-971A11AF3EEC}"/>
              </a:ext>
            </a:extLst>
          </p:cNvPr>
          <p:cNvSpPr>
            <a:spLocks noGrp="1"/>
          </p:cNvSpPr>
          <p:nvPr>
            <p:ph type="ftr" sz="quarter" idx="11"/>
          </p:nvPr>
        </p:nvSpPr>
        <p:spPr/>
        <p:txBody>
          <a:bodyPr/>
          <a:lstStyle/>
          <a:p>
            <a:r>
              <a:rPr lang="en-GB"/>
              <a:t>UKCMove</a:t>
            </a:r>
          </a:p>
        </p:txBody>
      </p:sp>
      <p:sp>
        <p:nvSpPr>
          <p:cNvPr id="5" name="Slide Number Placeholder 4">
            <a:extLst>
              <a:ext uri="{FF2B5EF4-FFF2-40B4-BE49-F238E27FC236}">
                <a16:creationId xmlns:a16="http://schemas.microsoft.com/office/drawing/2014/main" id="{841A2B64-DF55-29E7-3464-D5F3FEA02201}"/>
              </a:ext>
            </a:extLst>
          </p:cNvPr>
          <p:cNvSpPr>
            <a:spLocks noGrp="1"/>
          </p:cNvSpPr>
          <p:nvPr>
            <p:ph type="sldNum" sz="quarter" idx="12"/>
          </p:nvPr>
        </p:nvSpPr>
        <p:spPr/>
        <p:txBody>
          <a:bodyPr/>
          <a:lstStyle/>
          <a:p>
            <a:fld id="{D6F9D192-6C76-4102-B0D2-394FDD8C816E}" type="slidenum">
              <a:rPr lang="en-GB" smtClean="0"/>
              <a:pPr/>
              <a:t>42</a:t>
            </a:fld>
            <a:endParaRPr lang="en-GB"/>
          </a:p>
        </p:txBody>
      </p:sp>
      <p:sp>
        <p:nvSpPr>
          <p:cNvPr id="6" name="TextBox 5">
            <a:extLst>
              <a:ext uri="{FF2B5EF4-FFF2-40B4-BE49-F238E27FC236}">
                <a16:creationId xmlns:a16="http://schemas.microsoft.com/office/drawing/2014/main" id="{9FEFE036-3AE3-E282-57A0-05D9E84472BF}"/>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GB" dirty="0"/>
              <a:t>X</a:t>
            </a:r>
          </a:p>
        </p:txBody>
      </p:sp>
    </p:spTree>
    <p:extLst>
      <p:ext uri="{BB962C8B-B14F-4D97-AF65-F5344CB8AC3E}">
        <p14:creationId xmlns:p14="http://schemas.microsoft.com/office/powerpoint/2010/main" val="344187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Final Site</a:t>
            </a:r>
          </a:p>
        </p:txBody>
      </p:sp>
      <p:sp>
        <p:nvSpPr>
          <p:cNvPr id="3" name="Content Placeholder 2"/>
          <p:cNvSpPr>
            <a:spLocks noGrp="1"/>
          </p:cNvSpPr>
          <p:nvPr>
            <p:ph idx="1"/>
          </p:nvPr>
        </p:nvSpPr>
        <p:spPr>
          <a:xfrm>
            <a:off x="628650" y="1196752"/>
            <a:ext cx="7886700" cy="5103247"/>
          </a:xfrm>
        </p:spPr>
        <p:txBody>
          <a:bodyPr>
            <a:normAutofit/>
          </a:bodyPr>
          <a:lstStyle/>
          <a:p>
            <a:pPr lvl="1"/>
            <a:r>
              <a:rPr lang="en-US" dirty="0"/>
              <a:t>Canterbury had been proposed as far back as 1947</a:t>
            </a:r>
          </a:p>
          <a:p>
            <a:pPr lvl="1"/>
            <a:r>
              <a:rPr lang="en-US" dirty="0"/>
              <a:t>An historic site (although, arguably, so is Thanet)</a:t>
            </a:r>
          </a:p>
          <a:p>
            <a:pPr lvl="1"/>
            <a:r>
              <a:rPr lang="en-US" dirty="0"/>
              <a:t>Approximately 300 acres at the time (about 2½ times the area of Vatican City)</a:t>
            </a:r>
          </a:p>
          <a:p>
            <a:pPr lvl="1"/>
            <a:r>
              <a:rPr lang="en-US" dirty="0"/>
              <a:t>In 1962, Ove Arup and Partners were commissioned to undertake an initial investigation of the site</a:t>
            </a:r>
          </a:p>
          <a:p>
            <a:pPr lvl="1"/>
            <a:r>
              <a:rPr lang="en-US" dirty="0"/>
              <a:t>The name ‘University of Canterbury’ was not popular, least of all in New Zealand, or indeed in the county</a:t>
            </a:r>
          </a:p>
          <a:p>
            <a:pPr lvl="1"/>
            <a:r>
              <a:rPr lang="en-US" dirty="0"/>
              <a:t>Lord Holford was early architect</a:t>
            </a:r>
          </a:p>
          <a:p>
            <a:pPr lvl="1"/>
            <a:r>
              <a:rPr lang="en-US" dirty="0"/>
              <a:t>“Don’t mention the tunnel!”</a:t>
            </a:r>
            <a:br>
              <a:rPr lang="en-US" dirty="0"/>
            </a:br>
            <a:r>
              <a:rPr lang="en-US" dirty="0"/>
              <a:t>“I mentioned the tunnel once, but I think I got away with it”</a:t>
            </a:r>
          </a:p>
          <a:p>
            <a:pPr lvl="1"/>
            <a:endParaRPr lang="en-US" dirty="0"/>
          </a:p>
        </p:txBody>
      </p:sp>
      <p:sp>
        <p:nvSpPr>
          <p:cNvPr id="4" name="Footer Placeholder 3"/>
          <p:cNvSpPr>
            <a:spLocks noGrp="1"/>
          </p:cNvSpPr>
          <p:nvPr>
            <p:ph type="ftr" sz="quarter" idx="11"/>
          </p:nvPr>
        </p:nvSpPr>
        <p:spPr/>
        <p:txBody>
          <a:bodyPr/>
          <a:lstStyle/>
          <a:p>
            <a:r>
              <a:rPr lang="en-GB"/>
              <a:t>UKCMove</a:t>
            </a:r>
          </a:p>
        </p:txBody>
      </p:sp>
      <p:sp>
        <p:nvSpPr>
          <p:cNvPr id="5" name="Slide Number Placeholder 4"/>
          <p:cNvSpPr>
            <a:spLocks noGrp="1"/>
          </p:cNvSpPr>
          <p:nvPr>
            <p:ph type="sldNum" sz="quarter" idx="12"/>
          </p:nvPr>
        </p:nvSpPr>
        <p:spPr/>
        <p:txBody>
          <a:bodyPr/>
          <a:lstStyle/>
          <a:p>
            <a:fld id="{D6F9D192-6C76-4102-B0D2-394FDD8C816E}" type="slidenum">
              <a:rPr lang="en-GB" smtClean="0"/>
              <a:pPr/>
              <a:t>5</a:t>
            </a:fld>
            <a:endParaRPr lang="en-GB" dirty="0"/>
          </a:p>
        </p:txBody>
      </p:sp>
      <p:sp>
        <p:nvSpPr>
          <p:cNvPr id="7" name="TextBox 6">
            <a:extLst>
              <a:ext uri="{FF2B5EF4-FFF2-40B4-BE49-F238E27FC236}">
                <a16:creationId xmlns:a16="http://schemas.microsoft.com/office/drawing/2014/main" id="{038958BF-EB21-A1D4-BD88-88A11CB86575}"/>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US" dirty="0"/>
              <a:t>1</a:t>
            </a:r>
            <a:endParaRPr lang="en-GB" dirty="0"/>
          </a:p>
        </p:txBody>
      </p:sp>
      <p:pic>
        <p:nvPicPr>
          <p:cNvPr id="10" name="Picture 9" descr="A close up of black text&#10;&#10;AI-generated content may be incorrect.">
            <a:extLst>
              <a:ext uri="{FF2B5EF4-FFF2-40B4-BE49-F238E27FC236}">
                <a16:creationId xmlns:a16="http://schemas.microsoft.com/office/drawing/2014/main" id="{D2E736D0-31B4-71BA-EC16-7C8D9E5D6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37" y="4653136"/>
            <a:ext cx="7851648" cy="1267968"/>
          </a:xfrm>
          <a:prstGeom prst="rect">
            <a:avLst/>
          </a:prstGeom>
        </p:spPr>
      </p:pic>
    </p:spTree>
    <p:extLst>
      <p:ext uri="{BB962C8B-B14F-4D97-AF65-F5344CB8AC3E}">
        <p14:creationId xmlns:p14="http://schemas.microsoft.com/office/powerpoint/2010/main" val="118574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410521-470D-04BF-E244-87D9E7063747}"/>
              </a:ext>
            </a:extLst>
          </p:cNvPr>
          <p:cNvSpPr>
            <a:spLocks noGrp="1"/>
          </p:cNvSpPr>
          <p:nvPr>
            <p:ph idx="1"/>
          </p:nvPr>
        </p:nvSpPr>
        <p:spPr/>
        <p:txBody>
          <a:bodyPr/>
          <a:lstStyle/>
          <a:p>
            <a:r>
              <a:rPr lang="en-US" dirty="0"/>
              <a:t>The site was divided roughly east-west by the original line of Giles Lane</a:t>
            </a:r>
          </a:p>
          <a:p>
            <a:pPr lvl="1"/>
            <a:r>
              <a:rPr lang="en-US" dirty="0"/>
              <a:t>from Whitstable Road to the eventual site of Keynes College, as it is now</a:t>
            </a:r>
          </a:p>
          <a:p>
            <a:pPr lvl="1"/>
            <a:r>
              <a:rPr lang="en-US" dirty="0"/>
              <a:t>From there to </a:t>
            </a:r>
            <a:r>
              <a:rPr lang="en-US" dirty="0" err="1"/>
              <a:t>Hackington</a:t>
            </a:r>
            <a:r>
              <a:rPr lang="en-US" dirty="0"/>
              <a:t> Road, along the line of the part in front of Eliot and Rutherford</a:t>
            </a:r>
          </a:p>
          <a:p>
            <a:r>
              <a:rPr lang="en-US" dirty="0"/>
              <a:t>The eastern portion of Giles Lane was realigned with an existing footpath</a:t>
            </a:r>
          </a:p>
          <a:p>
            <a:endParaRPr lang="en-GB" dirty="0"/>
          </a:p>
        </p:txBody>
      </p:sp>
      <p:sp>
        <p:nvSpPr>
          <p:cNvPr id="3" name="Footer Placeholder 2">
            <a:extLst>
              <a:ext uri="{FF2B5EF4-FFF2-40B4-BE49-F238E27FC236}">
                <a16:creationId xmlns:a16="http://schemas.microsoft.com/office/drawing/2014/main" id="{6A722EB8-0A5B-A976-99CE-1D64D9343796}"/>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BD8B3AA9-39F5-BD27-17F0-CE08C660CBFD}"/>
              </a:ext>
            </a:extLst>
          </p:cNvPr>
          <p:cNvSpPr>
            <a:spLocks noGrp="1"/>
          </p:cNvSpPr>
          <p:nvPr>
            <p:ph type="sldNum" sz="quarter" idx="12"/>
          </p:nvPr>
        </p:nvSpPr>
        <p:spPr/>
        <p:txBody>
          <a:bodyPr/>
          <a:lstStyle/>
          <a:p>
            <a:fld id="{D6F9D192-6C76-4102-B0D2-394FDD8C816E}" type="slidenum">
              <a:rPr lang="en-GB" smtClean="0"/>
              <a:pPr/>
              <a:t>6</a:t>
            </a:fld>
            <a:endParaRPr lang="en-GB" dirty="0"/>
          </a:p>
        </p:txBody>
      </p:sp>
      <p:pic>
        <p:nvPicPr>
          <p:cNvPr id="6" name="Picture 5" descr="A close-up of a map">
            <a:extLst>
              <a:ext uri="{FF2B5EF4-FFF2-40B4-BE49-F238E27FC236}">
                <a16:creationId xmlns:a16="http://schemas.microsoft.com/office/drawing/2014/main" id="{00D990ED-D61C-ACC8-EC3B-2F7C3DEF0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158438"/>
            <a:ext cx="6759556" cy="4166162"/>
          </a:xfrm>
          <a:prstGeom prst="rect">
            <a:avLst/>
          </a:prstGeom>
        </p:spPr>
      </p:pic>
    </p:spTree>
    <p:extLst>
      <p:ext uri="{BB962C8B-B14F-4D97-AF65-F5344CB8AC3E}">
        <p14:creationId xmlns:p14="http://schemas.microsoft.com/office/powerpoint/2010/main" val="207507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63DA22-5732-5714-39A5-269001CC77AF}"/>
              </a:ext>
            </a:extLst>
          </p:cNvPr>
          <p:cNvSpPr>
            <a:spLocks noGrp="1"/>
          </p:cNvSpPr>
          <p:nvPr>
            <p:ph idx="1"/>
          </p:nvPr>
        </p:nvSpPr>
        <p:spPr/>
        <p:txBody>
          <a:bodyPr/>
          <a:lstStyle/>
          <a:p>
            <a:r>
              <a:rPr lang="en-US" dirty="0"/>
              <a:t>Brotherhood Farm was part of the compulsory purchase, here viewed from a point roughly at the end of Eliot causeway today</a:t>
            </a:r>
          </a:p>
          <a:p>
            <a:endParaRPr lang="en-GB" dirty="0"/>
          </a:p>
        </p:txBody>
      </p:sp>
      <p:sp>
        <p:nvSpPr>
          <p:cNvPr id="3" name="Footer Placeholder 2">
            <a:extLst>
              <a:ext uri="{FF2B5EF4-FFF2-40B4-BE49-F238E27FC236}">
                <a16:creationId xmlns:a16="http://schemas.microsoft.com/office/drawing/2014/main" id="{117E689E-3C12-5FD4-59A3-5EB735B0804D}"/>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0EEE138F-30C4-4BA3-9FF9-DAF10F510E83}"/>
              </a:ext>
            </a:extLst>
          </p:cNvPr>
          <p:cNvSpPr>
            <a:spLocks noGrp="1"/>
          </p:cNvSpPr>
          <p:nvPr>
            <p:ph type="sldNum" sz="quarter" idx="12"/>
          </p:nvPr>
        </p:nvSpPr>
        <p:spPr/>
        <p:txBody>
          <a:bodyPr/>
          <a:lstStyle/>
          <a:p>
            <a:fld id="{D6F9D192-6C76-4102-B0D2-394FDD8C816E}" type="slidenum">
              <a:rPr lang="en-GB" smtClean="0"/>
              <a:pPr/>
              <a:t>7</a:t>
            </a:fld>
            <a:endParaRPr lang="en-GB" dirty="0"/>
          </a:p>
        </p:txBody>
      </p:sp>
      <p:pic>
        <p:nvPicPr>
          <p:cNvPr id="7" name="Picture 6" descr="Long shot of a farm">
            <a:extLst>
              <a:ext uri="{FF2B5EF4-FFF2-40B4-BE49-F238E27FC236}">
                <a16:creationId xmlns:a16="http://schemas.microsoft.com/office/drawing/2014/main" id="{DD4A9923-574D-4B35-7AFF-4BDE49623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56" y="1143881"/>
            <a:ext cx="7478695" cy="5156119"/>
          </a:xfrm>
          <a:prstGeom prst="rect">
            <a:avLst/>
          </a:prstGeom>
        </p:spPr>
      </p:pic>
    </p:spTree>
    <p:extLst>
      <p:ext uri="{BB962C8B-B14F-4D97-AF65-F5344CB8AC3E}">
        <p14:creationId xmlns:p14="http://schemas.microsoft.com/office/powerpoint/2010/main" val="177933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FAF77-C0E2-40B5-0692-24E95A74E3BA}"/>
              </a:ext>
            </a:extLst>
          </p:cNvPr>
          <p:cNvSpPr>
            <a:spLocks noGrp="1"/>
          </p:cNvSpPr>
          <p:nvPr>
            <p:ph idx="1"/>
          </p:nvPr>
        </p:nvSpPr>
        <p:spPr/>
        <p:txBody>
          <a:bodyPr>
            <a:normAutofit/>
          </a:bodyPr>
          <a:lstStyle/>
          <a:p>
            <a:r>
              <a:rPr lang="en-US" dirty="0"/>
              <a:t>Suitability of land</a:t>
            </a:r>
          </a:p>
          <a:p>
            <a:pPr lvl="1"/>
            <a:r>
              <a:rPr lang="en-US" dirty="0"/>
              <a:t>Plateau at top of slope fairly flat</a:t>
            </a:r>
          </a:p>
          <a:p>
            <a:pPr lvl="1"/>
            <a:r>
              <a:rPr lang="en-US" dirty="0"/>
              <a:t>Ridges and hollows on slope difficult to fix without affecting stability</a:t>
            </a:r>
          </a:p>
          <a:p>
            <a:pPr lvl="1"/>
            <a:r>
              <a:rPr lang="en-US" dirty="0"/>
              <a:t>Good flat area at bottom for sports, even a stadium, etc.</a:t>
            </a:r>
          </a:p>
          <a:p>
            <a:pPr lvl="2"/>
            <a:r>
              <a:rPr lang="en-US" dirty="0"/>
              <a:t>Compulsory purchase of this portion out-</a:t>
            </a:r>
            <a:r>
              <a:rPr lang="en-US" dirty="0" err="1"/>
              <a:t>manoeuvred</a:t>
            </a:r>
            <a:r>
              <a:rPr lang="en-US" dirty="0"/>
              <a:t> by the landowners</a:t>
            </a:r>
          </a:p>
          <a:p>
            <a:pPr lvl="2"/>
            <a:r>
              <a:rPr lang="en-US" dirty="0"/>
              <a:t>Substitute land used, owned by St John’s Hospital (near Keynes site) and </a:t>
            </a:r>
            <a:r>
              <a:rPr lang="en-US" dirty="0" err="1"/>
              <a:t>Eastbridge</a:t>
            </a:r>
            <a:r>
              <a:rPr lang="en-US" dirty="0"/>
              <a:t> Hospital (including the </a:t>
            </a:r>
            <a:r>
              <a:rPr lang="en-US" dirty="0" err="1"/>
              <a:t>Hothe</a:t>
            </a:r>
            <a:r>
              <a:rPr lang="en-US" dirty="0"/>
              <a:t> Court area to the north- east)</a:t>
            </a:r>
          </a:p>
          <a:p>
            <a:endParaRPr lang="en-GB" dirty="0"/>
          </a:p>
        </p:txBody>
      </p:sp>
      <p:sp>
        <p:nvSpPr>
          <p:cNvPr id="3" name="Footer Placeholder 2">
            <a:extLst>
              <a:ext uri="{FF2B5EF4-FFF2-40B4-BE49-F238E27FC236}">
                <a16:creationId xmlns:a16="http://schemas.microsoft.com/office/drawing/2014/main" id="{834EDE1C-9E59-7104-BD25-5597D2D08C2C}"/>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D3D8C87F-D4CE-0CFD-2707-D5A9BAB4D44C}"/>
              </a:ext>
            </a:extLst>
          </p:cNvPr>
          <p:cNvSpPr>
            <a:spLocks noGrp="1"/>
          </p:cNvSpPr>
          <p:nvPr>
            <p:ph type="sldNum" sz="quarter" idx="12"/>
          </p:nvPr>
        </p:nvSpPr>
        <p:spPr/>
        <p:txBody>
          <a:bodyPr/>
          <a:lstStyle/>
          <a:p>
            <a:fld id="{D6F9D192-6C76-4102-B0D2-394FDD8C816E}" type="slidenum">
              <a:rPr lang="en-GB" smtClean="0"/>
              <a:pPr/>
              <a:t>8</a:t>
            </a:fld>
            <a:endParaRPr lang="en-GB" dirty="0"/>
          </a:p>
        </p:txBody>
      </p:sp>
      <p:pic>
        <p:nvPicPr>
          <p:cNvPr id="11" name="Picture 10" descr="A drawing of a building&#10;&#10;AI-generated content may be incorrect.">
            <a:extLst>
              <a:ext uri="{FF2B5EF4-FFF2-40B4-BE49-F238E27FC236}">
                <a16:creationId xmlns:a16="http://schemas.microsoft.com/office/drawing/2014/main" id="{3FE75766-8401-D533-5AEB-849AB7F1DE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69401"/>
            <a:ext cx="9144000" cy="3191347"/>
          </a:xfrm>
          <a:prstGeom prst="rect">
            <a:avLst/>
          </a:prstGeom>
        </p:spPr>
      </p:pic>
      <p:sp>
        <p:nvSpPr>
          <p:cNvPr id="5" name="TextBox 4">
            <a:extLst>
              <a:ext uri="{FF2B5EF4-FFF2-40B4-BE49-F238E27FC236}">
                <a16:creationId xmlns:a16="http://schemas.microsoft.com/office/drawing/2014/main" id="{D020B6BE-80F0-380D-21CD-D509C6D6CA71}"/>
              </a:ext>
            </a:extLst>
          </p:cNvPr>
          <p:cNvSpPr txBox="1"/>
          <p:nvPr/>
        </p:nvSpPr>
        <p:spPr>
          <a:xfrm>
            <a:off x="180000" y="6300000"/>
            <a:ext cx="360040" cy="369332"/>
          </a:xfrm>
          <a:prstGeom prst="rect">
            <a:avLst/>
          </a:prstGeom>
          <a:noFill/>
          <a:ln>
            <a:solidFill>
              <a:schemeClr val="tx1"/>
            </a:solidFill>
          </a:ln>
        </p:spPr>
        <p:txBody>
          <a:bodyPr wrap="square" rtlCol="0">
            <a:spAutoFit/>
          </a:bodyPr>
          <a:lstStyle/>
          <a:p>
            <a:pPr algn="ctr"/>
            <a:r>
              <a:rPr lang="en-GB" dirty="0"/>
              <a:t>1</a:t>
            </a:r>
          </a:p>
        </p:txBody>
      </p:sp>
      <p:sp>
        <p:nvSpPr>
          <p:cNvPr id="6" name="TextBox 5">
            <a:extLst>
              <a:ext uri="{FF2B5EF4-FFF2-40B4-BE49-F238E27FC236}">
                <a16:creationId xmlns:a16="http://schemas.microsoft.com/office/drawing/2014/main" id="{744F858C-EEF1-2217-9EAD-27BD77EFB298}"/>
              </a:ext>
            </a:extLst>
          </p:cNvPr>
          <p:cNvSpPr txBox="1"/>
          <p:nvPr/>
        </p:nvSpPr>
        <p:spPr>
          <a:xfrm>
            <a:off x="5507616" y="3105834"/>
            <a:ext cx="3456384" cy="646331"/>
          </a:xfrm>
          <a:prstGeom prst="rect">
            <a:avLst/>
          </a:prstGeom>
          <a:noFill/>
        </p:spPr>
        <p:txBody>
          <a:bodyPr wrap="square" rtlCol="0">
            <a:spAutoFit/>
          </a:bodyPr>
          <a:lstStyle/>
          <a:p>
            <a:r>
              <a:rPr lang="en-US" dirty="0"/>
              <a:t>(vertical scale exaggerated by a factor of 5)</a:t>
            </a:r>
            <a:endParaRPr lang="en-GB" dirty="0"/>
          </a:p>
        </p:txBody>
      </p:sp>
      <p:sp>
        <p:nvSpPr>
          <p:cNvPr id="7" name="TextBox 6">
            <a:extLst>
              <a:ext uri="{FF2B5EF4-FFF2-40B4-BE49-F238E27FC236}">
                <a16:creationId xmlns:a16="http://schemas.microsoft.com/office/drawing/2014/main" id="{2E5DB100-05A9-B4E4-13CC-10BC0598A1D6}"/>
              </a:ext>
            </a:extLst>
          </p:cNvPr>
          <p:cNvSpPr txBox="1"/>
          <p:nvPr/>
        </p:nvSpPr>
        <p:spPr>
          <a:xfrm>
            <a:off x="5796136" y="5949280"/>
            <a:ext cx="2890664" cy="369332"/>
          </a:xfrm>
          <a:prstGeom prst="rect">
            <a:avLst/>
          </a:prstGeom>
          <a:noFill/>
        </p:spPr>
        <p:txBody>
          <a:bodyPr wrap="square" rtlCol="0">
            <a:spAutoFit/>
          </a:bodyPr>
          <a:lstStyle/>
          <a:p>
            <a:r>
              <a:rPr lang="en-US" dirty="0"/>
              <a:t>East-west cross section</a:t>
            </a:r>
            <a:endParaRPr lang="en-GB" dirty="0"/>
          </a:p>
        </p:txBody>
      </p:sp>
    </p:spTree>
    <p:extLst>
      <p:ext uri="{BB962C8B-B14F-4D97-AF65-F5344CB8AC3E}">
        <p14:creationId xmlns:p14="http://schemas.microsoft.com/office/powerpoint/2010/main" val="7715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C8401-F37C-F22F-34E4-CDB95CE047F1}"/>
              </a:ext>
            </a:extLst>
          </p:cNvPr>
          <p:cNvSpPr>
            <a:spLocks noGrp="1"/>
          </p:cNvSpPr>
          <p:nvPr>
            <p:ph idx="1"/>
          </p:nvPr>
        </p:nvSpPr>
        <p:spPr/>
        <p:txBody>
          <a:bodyPr/>
          <a:lstStyle/>
          <a:p>
            <a:r>
              <a:rPr lang="en-US" dirty="0"/>
              <a:t>North-south cross section</a:t>
            </a:r>
          </a:p>
          <a:p>
            <a:endParaRPr lang="en-GB" dirty="0"/>
          </a:p>
        </p:txBody>
      </p:sp>
      <p:sp>
        <p:nvSpPr>
          <p:cNvPr id="3" name="Footer Placeholder 2">
            <a:extLst>
              <a:ext uri="{FF2B5EF4-FFF2-40B4-BE49-F238E27FC236}">
                <a16:creationId xmlns:a16="http://schemas.microsoft.com/office/drawing/2014/main" id="{CDA6774C-EF0D-5E23-A1D7-6ED0C10D2B9E}"/>
              </a:ext>
            </a:extLst>
          </p:cNvPr>
          <p:cNvSpPr>
            <a:spLocks noGrp="1"/>
          </p:cNvSpPr>
          <p:nvPr>
            <p:ph type="ftr" sz="quarter" idx="11"/>
          </p:nvPr>
        </p:nvSpPr>
        <p:spPr/>
        <p:txBody>
          <a:bodyPr/>
          <a:lstStyle/>
          <a:p>
            <a:r>
              <a:rPr lang="en-GB"/>
              <a:t>UKCMove</a:t>
            </a:r>
            <a:endParaRPr lang="en-GB" dirty="0"/>
          </a:p>
        </p:txBody>
      </p:sp>
      <p:sp>
        <p:nvSpPr>
          <p:cNvPr id="4" name="Slide Number Placeholder 3">
            <a:extLst>
              <a:ext uri="{FF2B5EF4-FFF2-40B4-BE49-F238E27FC236}">
                <a16:creationId xmlns:a16="http://schemas.microsoft.com/office/drawing/2014/main" id="{1DA49522-3AF6-6D89-475A-AB1584574026}"/>
              </a:ext>
            </a:extLst>
          </p:cNvPr>
          <p:cNvSpPr>
            <a:spLocks noGrp="1"/>
          </p:cNvSpPr>
          <p:nvPr>
            <p:ph type="sldNum" sz="quarter" idx="12"/>
          </p:nvPr>
        </p:nvSpPr>
        <p:spPr/>
        <p:txBody>
          <a:bodyPr/>
          <a:lstStyle/>
          <a:p>
            <a:fld id="{D6F9D192-6C76-4102-B0D2-394FDD8C816E}" type="slidenum">
              <a:rPr lang="en-GB" smtClean="0"/>
              <a:pPr/>
              <a:t>9</a:t>
            </a:fld>
            <a:endParaRPr lang="en-GB" dirty="0"/>
          </a:p>
        </p:txBody>
      </p:sp>
      <p:pic>
        <p:nvPicPr>
          <p:cNvPr id="8" name="Picture 7" descr="A close-up of a drawing">
            <a:extLst>
              <a:ext uri="{FF2B5EF4-FFF2-40B4-BE49-F238E27FC236}">
                <a16:creationId xmlns:a16="http://schemas.microsoft.com/office/drawing/2014/main" id="{555DC60F-6BB9-85B5-1D6B-AA1D58BA07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9652"/>
            <a:ext cx="9144000" cy="5218695"/>
          </a:xfrm>
          <a:prstGeom prst="rect">
            <a:avLst/>
          </a:prstGeom>
        </p:spPr>
      </p:pic>
    </p:spTree>
    <p:extLst>
      <p:ext uri="{BB962C8B-B14F-4D97-AF65-F5344CB8AC3E}">
        <p14:creationId xmlns:p14="http://schemas.microsoft.com/office/powerpoint/2010/main" val="3008091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20348</TotalTime>
  <Words>2549</Words>
  <Application>Microsoft Office PowerPoint</Application>
  <PresentationFormat>On-screen Show (4:3)</PresentationFormat>
  <Paragraphs>302</Paragraphs>
  <Slides>42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A University On The Move </vt:lpstr>
      <vt:lpstr>Bob Eager and this lecture</vt:lpstr>
      <vt:lpstr>Overview</vt:lpstr>
      <vt:lpstr>The Choice of Site</vt:lpstr>
      <vt:lpstr>The Final Site</vt:lpstr>
      <vt:lpstr>PowerPoint Presentation</vt:lpstr>
      <vt:lpstr>PowerPoint Presentation</vt:lpstr>
      <vt:lpstr>PowerPoint Presentation</vt:lpstr>
      <vt:lpstr>PowerPoint Presentation</vt:lpstr>
      <vt:lpstr>Early Days</vt:lpstr>
      <vt:lpstr>Early Days</vt:lpstr>
      <vt:lpstr>PowerPoint Presentation</vt:lpstr>
      <vt:lpstr>PowerPoint Presentation</vt:lpstr>
      <vt:lpstr>The Colleges</vt:lpstr>
      <vt:lpstr>Arrival and Darwin</vt:lpstr>
      <vt:lpstr>Electronics (Jennison)</vt:lpstr>
      <vt:lpstr>PowerPoint Presentation</vt:lpstr>
      <vt:lpstr>PowerPoint Presentation</vt:lpstr>
      <vt:lpstr>PowerPoint Presentation</vt:lpstr>
      <vt:lpstr>PowerPoint Presentation</vt:lpstr>
      <vt:lpstr>The Tunnel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Tunnel Aftermath</vt:lpstr>
      <vt:lpstr>The Present</vt:lpstr>
      <vt:lpstr>Ackowledgements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&amp; Architecture</dc:title>
  <dc:creator>Bob Eager</dc:creator>
  <cp:lastModifiedBy>Bob Eager</cp:lastModifiedBy>
  <cp:revision>329</cp:revision>
  <dcterms:created xsi:type="dcterms:W3CDTF">2009-03-01T19:26:21Z</dcterms:created>
  <dcterms:modified xsi:type="dcterms:W3CDTF">2025-05-20T20:13:01Z</dcterms:modified>
</cp:coreProperties>
</file>